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33"/>
    <a:srgbClr val="00FA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962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154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11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44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515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98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273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059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810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003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893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F02A1-1C30-4B6B-8D37-A5790D8280D2}" type="datetimeFigureOut">
              <a:rPr lang="hr-HR" smtClean="0"/>
              <a:t>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99AD-E139-4671-BDEE-71B4DF0BCB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204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408" y="666104"/>
            <a:ext cx="8209671" cy="492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2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Dativ uvijek dolazi s prijedlozima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3020" cy="4141222"/>
          </a:xfrm>
        </p:spPr>
        <p:txBody>
          <a:bodyPr/>
          <a:lstStyle/>
          <a:p>
            <a:r>
              <a:rPr lang="hr-HR" sz="3200" dirty="0">
                <a:solidFill>
                  <a:srgbClr val="FF0000"/>
                </a:solidFill>
              </a:rPr>
              <a:t>MIT</a:t>
            </a:r>
            <a:r>
              <a:rPr lang="hr-HR" sz="3200" dirty="0"/>
              <a:t> – s, sa ------------------ mit </a:t>
            </a:r>
            <a:r>
              <a:rPr lang="hr-HR" sz="3200" dirty="0" err="1"/>
              <a:t>einer</a:t>
            </a:r>
            <a:r>
              <a:rPr lang="hr-HR" sz="3200" dirty="0"/>
              <a:t> </a:t>
            </a:r>
            <a:r>
              <a:rPr lang="hr-HR" sz="3200" dirty="0" err="1"/>
              <a:t>Freundin</a:t>
            </a:r>
            <a:r>
              <a:rPr lang="hr-HR" sz="3200" dirty="0"/>
              <a:t>, mit </a:t>
            </a:r>
            <a:r>
              <a:rPr lang="hr-HR" sz="3200" dirty="0" err="1"/>
              <a:t>einem</a:t>
            </a:r>
            <a:r>
              <a:rPr lang="hr-HR" sz="3200" dirty="0"/>
              <a:t> Mann</a:t>
            </a:r>
          </a:p>
          <a:p>
            <a:r>
              <a:rPr lang="hr-HR" sz="3200" dirty="0">
                <a:solidFill>
                  <a:srgbClr val="FF0000"/>
                </a:solidFill>
              </a:rPr>
              <a:t>VON</a:t>
            </a:r>
            <a:r>
              <a:rPr lang="hr-HR" sz="3200" dirty="0"/>
              <a:t> – od ----- von </a:t>
            </a:r>
            <a:r>
              <a:rPr lang="hr-HR" sz="3200" dirty="0" err="1"/>
              <a:t>einem</a:t>
            </a:r>
            <a:r>
              <a:rPr lang="hr-HR" sz="3200" dirty="0"/>
              <a:t> </a:t>
            </a:r>
            <a:r>
              <a:rPr lang="hr-HR" sz="3200" dirty="0" err="1"/>
              <a:t>M</a:t>
            </a:r>
            <a:r>
              <a:rPr lang="hr-HR" sz="3200" dirty="0" err="1">
                <a:latin typeface="Calibri" panose="020F0502020204030204" pitchFamily="34" charset="0"/>
              </a:rPr>
              <a:t>ädchen</a:t>
            </a:r>
            <a:r>
              <a:rPr lang="hr-HR" sz="3200" dirty="0">
                <a:latin typeface="Calibri" panose="020F0502020204030204" pitchFamily="34" charset="0"/>
              </a:rPr>
              <a:t>, von </a:t>
            </a:r>
            <a:r>
              <a:rPr lang="hr-HR" sz="3200" dirty="0" err="1">
                <a:latin typeface="Calibri" panose="020F0502020204030204" pitchFamily="34" charset="0"/>
              </a:rPr>
              <a:t>dem</a:t>
            </a:r>
            <a:r>
              <a:rPr lang="hr-HR" sz="3200" dirty="0">
                <a:latin typeface="Calibri" panose="020F0502020204030204" pitchFamily="34" charset="0"/>
              </a:rPr>
              <a:t> </a:t>
            </a:r>
            <a:r>
              <a:rPr lang="hr-HR" sz="3200" dirty="0" err="1">
                <a:latin typeface="Calibri" panose="020F0502020204030204" pitchFamily="34" charset="0"/>
              </a:rPr>
              <a:t>Bruder</a:t>
            </a:r>
            <a:r>
              <a:rPr lang="hr-HR" sz="3200" dirty="0">
                <a:latin typeface="Calibri" panose="020F0502020204030204" pitchFamily="34" charset="0"/>
              </a:rPr>
              <a:t> </a:t>
            </a:r>
            <a:br>
              <a:rPr lang="hr-HR" sz="3200" dirty="0">
                <a:latin typeface="Calibri" panose="020F0502020204030204" pitchFamily="34" charset="0"/>
              </a:rPr>
            </a:br>
            <a:r>
              <a:rPr lang="hr-HR" sz="3200" dirty="0">
                <a:latin typeface="Calibri" panose="020F0502020204030204" pitchFamily="34" charset="0"/>
              </a:rPr>
              <a:t>                                                                (</a:t>
            </a:r>
            <a:r>
              <a:rPr lang="hr-HR" sz="3200" dirty="0" err="1">
                <a:latin typeface="Calibri" panose="020F0502020204030204" pitchFamily="34" charset="0"/>
              </a:rPr>
              <a:t>vom</a:t>
            </a:r>
            <a:r>
              <a:rPr lang="hr-HR" sz="3200" dirty="0">
                <a:latin typeface="Calibri" panose="020F0502020204030204" pitchFamily="34" charset="0"/>
              </a:rPr>
              <a:t> </a:t>
            </a:r>
            <a:r>
              <a:rPr lang="hr-HR" sz="3200" dirty="0" err="1">
                <a:latin typeface="Calibri" panose="020F0502020204030204" pitchFamily="34" charset="0"/>
              </a:rPr>
              <a:t>Bruder</a:t>
            </a:r>
            <a:r>
              <a:rPr lang="hr-HR" sz="3200" dirty="0">
                <a:latin typeface="Calibri" panose="020F0502020204030204" pitchFamily="34" charset="0"/>
              </a:rPr>
              <a:t>)</a:t>
            </a:r>
            <a:endParaRPr lang="hr-HR" sz="3200" dirty="0"/>
          </a:p>
          <a:p>
            <a:r>
              <a:rPr lang="hr-HR" sz="3200" dirty="0">
                <a:solidFill>
                  <a:srgbClr val="FF0000"/>
                </a:solidFill>
              </a:rPr>
              <a:t>ZU</a:t>
            </a:r>
            <a:r>
              <a:rPr lang="hr-HR" sz="3200" dirty="0"/>
              <a:t> – k, ka, kod ----- </a:t>
            </a:r>
            <a:r>
              <a:rPr lang="hr-HR" sz="3200" dirty="0" err="1"/>
              <a:t>zu</a:t>
            </a:r>
            <a:r>
              <a:rPr lang="hr-HR" sz="3200" dirty="0"/>
              <a:t> </a:t>
            </a:r>
            <a:r>
              <a:rPr lang="hr-HR" sz="3200" dirty="0" err="1"/>
              <a:t>einer</a:t>
            </a:r>
            <a:r>
              <a:rPr lang="hr-HR" sz="3200" dirty="0"/>
              <a:t> </a:t>
            </a:r>
            <a:r>
              <a:rPr lang="hr-HR" sz="3200" dirty="0" err="1"/>
              <a:t>Frau</a:t>
            </a:r>
            <a:r>
              <a:rPr lang="hr-HR" sz="3200" dirty="0"/>
              <a:t>, </a:t>
            </a:r>
            <a:r>
              <a:rPr lang="hr-HR" sz="3200" dirty="0" err="1"/>
              <a:t>zu</a:t>
            </a:r>
            <a:r>
              <a:rPr lang="hr-HR" sz="3200" dirty="0"/>
              <a:t> </a:t>
            </a:r>
            <a:r>
              <a:rPr lang="hr-HR" sz="3200" dirty="0" err="1"/>
              <a:t>dem</a:t>
            </a:r>
            <a:r>
              <a:rPr lang="hr-HR" sz="3200" dirty="0"/>
              <a:t> </a:t>
            </a:r>
            <a:r>
              <a:rPr lang="hr-HR" sz="3200" dirty="0" err="1"/>
              <a:t>Arzt</a:t>
            </a:r>
            <a:r>
              <a:rPr lang="hr-HR" sz="3200" dirty="0"/>
              <a:t> (</a:t>
            </a:r>
            <a:r>
              <a:rPr lang="hr-HR" sz="3200" dirty="0" err="1"/>
              <a:t>zum</a:t>
            </a:r>
            <a:r>
              <a:rPr lang="hr-HR" sz="3200" dirty="0"/>
              <a:t> </a:t>
            </a:r>
            <a:r>
              <a:rPr lang="hr-HR" sz="3200" dirty="0" err="1"/>
              <a:t>Arzt</a:t>
            </a:r>
            <a:r>
              <a:rPr lang="hr-HR" sz="3200" dirty="0"/>
              <a:t>)</a:t>
            </a:r>
          </a:p>
          <a:p>
            <a:r>
              <a:rPr lang="hr-HR" sz="3200" dirty="0">
                <a:solidFill>
                  <a:srgbClr val="FF0000"/>
                </a:solidFill>
              </a:rPr>
              <a:t>AUS</a:t>
            </a:r>
            <a:r>
              <a:rPr lang="hr-HR" sz="3200" dirty="0"/>
              <a:t> – iz  ---------- </a:t>
            </a:r>
            <a:r>
              <a:rPr lang="hr-HR" sz="3200" dirty="0" err="1"/>
              <a:t>aus</a:t>
            </a:r>
            <a:r>
              <a:rPr lang="hr-HR" sz="3200" dirty="0"/>
              <a:t> </a:t>
            </a:r>
            <a:r>
              <a:rPr lang="hr-HR" sz="3200" dirty="0" err="1"/>
              <a:t>der</a:t>
            </a:r>
            <a:r>
              <a:rPr lang="hr-HR" sz="3200" dirty="0"/>
              <a:t> </a:t>
            </a:r>
            <a:r>
              <a:rPr lang="hr-HR" sz="3200" dirty="0" err="1"/>
              <a:t>Schule</a:t>
            </a:r>
            <a:r>
              <a:rPr lang="hr-HR" sz="3200" dirty="0"/>
              <a:t>, </a:t>
            </a:r>
            <a:r>
              <a:rPr lang="hr-HR" sz="3200" dirty="0" err="1"/>
              <a:t>aus</a:t>
            </a:r>
            <a:r>
              <a:rPr lang="hr-HR" sz="3200" dirty="0"/>
              <a:t> </a:t>
            </a:r>
            <a:r>
              <a:rPr lang="hr-HR" sz="3200" dirty="0" err="1"/>
              <a:t>dem</a:t>
            </a:r>
            <a:r>
              <a:rPr lang="hr-HR" sz="3200" dirty="0"/>
              <a:t> </a:t>
            </a:r>
            <a:r>
              <a:rPr lang="hr-HR" sz="3200" dirty="0" err="1"/>
              <a:t>Haus</a:t>
            </a:r>
            <a:endParaRPr lang="hr-HR" sz="3200" dirty="0"/>
          </a:p>
          <a:p>
            <a:r>
              <a:rPr lang="hr-HR" sz="3200" dirty="0">
                <a:solidFill>
                  <a:srgbClr val="FF0000"/>
                </a:solidFill>
              </a:rPr>
              <a:t>VOR</a:t>
            </a:r>
            <a:r>
              <a:rPr lang="hr-HR" sz="3200" dirty="0"/>
              <a:t> – pred ------ </a:t>
            </a:r>
            <a:r>
              <a:rPr lang="hr-HR" sz="3200" dirty="0" err="1"/>
              <a:t>vor</a:t>
            </a:r>
            <a:r>
              <a:rPr lang="hr-HR" sz="3200" dirty="0"/>
              <a:t> </a:t>
            </a:r>
            <a:r>
              <a:rPr lang="hr-HR" sz="3200" dirty="0" err="1"/>
              <a:t>dem</a:t>
            </a:r>
            <a:r>
              <a:rPr lang="hr-HR" sz="3200" dirty="0"/>
              <a:t> </a:t>
            </a:r>
            <a:r>
              <a:rPr lang="hr-HR" sz="3200" dirty="0" err="1"/>
              <a:t>Museum</a:t>
            </a:r>
            <a:r>
              <a:rPr lang="hr-HR" sz="3200" dirty="0"/>
              <a:t>, </a:t>
            </a:r>
            <a:r>
              <a:rPr lang="hr-HR" sz="3200" dirty="0" err="1"/>
              <a:t>vor</a:t>
            </a:r>
            <a:r>
              <a:rPr lang="hr-HR" sz="3200" dirty="0"/>
              <a:t> </a:t>
            </a:r>
            <a:r>
              <a:rPr lang="hr-HR" sz="3200" dirty="0" err="1"/>
              <a:t>der</a:t>
            </a:r>
            <a:r>
              <a:rPr lang="hr-HR" sz="3200" dirty="0"/>
              <a:t> </a:t>
            </a:r>
            <a:r>
              <a:rPr lang="hr-HR" sz="3200" dirty="0" err="1"/>
              <a:t>Garage</a:t>
            </a:r>
            <a:endParaRPr lang="hr-HR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7458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Akkuzativ</a:t>
            </a:r>
            <a:r>
              <a:rPr lang="hr-HR" dirty="0"/>
              <a:t> (</a:t>
            </a:r>
            <a:r>
              <a:rPr lang="hr-HR" dirty="0" err="1"/>
              <a:t>Wen</a:t>
            </a:r>
            <a:r>
              <a:rPr lang="hr-HR" dirty="0"/>
              <a:t>? </a:t>
            </a:r>
            <a:r>
              <a:rPr lang="hr-HR" dirty="0" err="1"/>
              <a:t>Was</a:t>
            </a:r>
            <a:r>
              <a:rPr lang="hr-HR" dirty="0"/>
              <a:t>? – Koga? Što?)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18834"/>
            <a:ext cx="10515600" cy="4658129"/>
          </a:xfrm>
        </p:spPr>
        <p:txBody>
          <a:bodyPr/>
          <a:lstStyle/>
          <a:p>
            <a:r>
              <a:rPr lang="hr-HR" dirty="0"/>
              <a:t>Er </a:t>
            </a:r>
            <a:r>
              <a:rPr lang="hr-HR" dirty="0" err="1"/>
              <a:t>hat</a:t>
            </a:r>
            <a:r>
              <a:rPr lang="hr-HR" dirty="0"/>
              <a:t> </a:t>
            </a:r>
            <a:r>
              <a:rPr lang="hr-HR" dirty="0" err="1"/>
              <a:t>eine</a:t>
            </a:r>
            <a:r>
              <a:rPr lang="hr-HR" dirty="0"/>
              <a:t> </a:t>
            </a:r>
            <a:r>
              <a:rPr lang="hr-HR" dirty="0" err="1"/>
              <a:t>Schokolade</a:t>
            </a:r>
            <a:r>
              <a:rPr lang="hr-HR" dirty="0"/>
              <a:t>.</a:t>
            </a:r>
          </a:p>
          <a:p>
            <a:r>
              <a:rPr lang="hr-HR" dirty="0" err="1"/>
              <a:t>Meine</a:t>
            </a:r>
            <a:r>
              <a:rPr lang="hr-HR" dirty="0"/>
              <a:t> </a:t>
            </a:r>
            <a:r>
              <a:rPr lang="hr-HR" dirty="0" err="1"/>
              <a:t>Tante</a:t>
            </a:r>
            <a:r>
              <a:rPr lang="hr-HR" dirty="0"/>
              <a:t> </a:t>
            </a:r>
            <a:r>
              <a:rPr lang="hr-HR" dirty="0" err="1"/>
              <a:t>kauft</a:t>
            </a:r>
            <a:r>
              <a:rPr lang="hr-HR" dirty="0"/>
              <a:t> </a:t>
            </a:r>
            <a:r>
              <a:rPr lang="hr-HR" dirty="0" err="1"/>
              <a:t>ein</a:t>
            </a:r>
            <a:r>
              <a:rPr lang="hr-HR" dirty="0"/>
              <a:t> </a:t>
            </a:r>
            <a:r>
              <a:rPr lang="hr-HR" dirty="0" err="1"/>
              <a:t>neues</a:t>
            </a:r>
            <a:r>
              <a:rPr lang="hr-HR" dirty="0"/>
              <a:t> </a:t>
            </a:r>
            <a:r>
              <a:rPr lang="hr-HR" dirty="0" err="1"/>
              <a:t>Haus</a:t>
            </a:r>
            <a:r>
              <a:rPr lang="hr-HR" dirty="0"/>
              <a:t>.</a:t>
            </a:r>
          </a:p>
          <a:p>
            <a:r>
              <a:rPr lang="hr-HR" dirty="0"/>
              <a:t>Mario </a:t>
            </a:r>
            <a:r>
              <a:rPr lang="hr-HR" dirty="0" err="1"/>
              <a:t>kann</a:t>
            </a:r>
            <a:r>
              <a:rPr lang="hr-HR" dirty="0"/>
              <a:t> </a:t>
            </a:r>
            <a:r>
              <a:rPr lang="hr-HR" dirty="0" err="1"/>
              <a:t>den</a:t>
            </a:r>
            <a:r>
              <a:rPr lang="hr-HR" dirty="0"/>
              <a:t> </a:t>
            </a:r>
            <a:r>
              <a:rPr lang="hr-HR" dirty="0" err="1"/>
              <a:t>Pullover</a:t>
            </a:r>
            <a:r>
              <a:rPr lang="hr-HR" dirty="0"/>
              <a:t> </a:t>
            </a:r>
            <a:r>
              <a:rPr lang="hr-HR" dirty="0" err="1"/>
              <a:t>nicht</a:t>
            </a:r>
            <a:r>
              <a:rPr lang="hr-HR" dirty="0"/>
              <a:t> </a:t>
            </a:r>
            <a:r>
              <a:rPr lang="hr-HR" dirty="0" err="1"/>
              <a:t>finden</a:t>
            </a:r>
            <a:r>
              <a:rPr lang="hr-HR" dirty="0"/>
              <a:t>.</a:t>
            </a:r>
          </a:p>
          <a:p>
            <a:r>
              <a:rPr lang="hr-HR" dirty="0" err="1"/>
              <a:t>Siehst</a:t>
            </a:r>
            <a:r>
              <a:rPr lang="hr-HR" dirty="0"/>
              <a:t> </a:t>
            </a:r>
            <a:r>
              <a:rPr lang="hr-HR" dirty="0" err="1"/>
              <a:t>du</a:t>
            </a:r>
            <a:r>
              <a:rPr lang="hr-HR" dirty="0"/>
              <a:t> </a:t>
            </a:r>
            <a:r>
              <a:rPr lang="hr-HR" dirty="0" err="1"/>
              <a:t>den</a:t>
            </a:r>
            <a:r>
              <a:rPr lang="hr-HR" dirty="0"/>
              <a:t> Mann mit </a:t>
            </a:r>
            <a:r>
              <a:rPr lang="hr-HR" dirty="0" err="1"/>
              <a:t>einem</a:t>
            </a:r>
            <a:r>
              <a:rPr lang="hr-HR" dirty="0"/>
              <a:t> </a:t>
            </a:r>
            <a:r>
              <a:rPr lang="hr-HR" dirty="0" err="1"/>
              <a:t>schwarzen</a:t>
            </a:r>
            <a:r>
              <a:rPr lang="hr-HR" dirty="0"/>
              <a:t> </a:t>
            </a:r>
            <a:r>
              <a:rPr lang="hr-HR" dirty="0" err="1"/>
              <a:t>Hund</a:t>
            </a:r>
            <a:r>
              <a:rPr lang="hr-HR" dirty="0"/>
              <a:t>?</a:t>
            </a:r>
          </a:p>
          <a:p>
            <a:r>
              <a:rPr lang="hr-HR" dirty="0" err="1"/>
              <a:t>Warten</a:t>
            </a:r>
            <a:r>
              <a:rPr lang="hr-HR" dirty="0"/>
              <a:t> </a:t>
            </a:r>
            <a:r>
              <a:rPr lang="hr-HR" dirty="0" err="1"/>
              <a:t>Sie</a:t>
            </a:r>
            <a:r>
              <a:rPr lang="hr-HR" dirty="0"/>
              <a:t> </a:t>
            </a:r>
            <a:r>
              <a:rPr lang="hr-HR" dirty="0" err="1"/>
              <a:t>bitte</a:t>
            </a:r>
            <a:r>
              <a:rPr lang="hr-HR" dirty="0"/>
              <a:t> </a:t>
            </a:r>
            <a:r>
              <a:rPr lang="hr-HR" dirty="0" err="1"/>
              <a:t>einen</a:t>
            </a:r>
            <a:r>
              <a:rPr lang="hr-HR" dirty="0"/>
              <a:t> Moment!</a:t>
            </a:r>
          </a:p>
          <a:p>
            <a:r>
              <a:rPr lang="hr-HR" dirty="0" err="1"/>
              <a:t>Gehst</a:t>
            </a:r>
            <a:r>
              <a:rPr lang="hr-HR" dirty="0"/>
              <a:t> </a:t>
            </a:r>
            <a:r>
              <a:rPr lang="hr-HR" dirty="0" err="1"/>
              <a:t>du</a:t>
            </a:r>
            <a:r>
              <a:rPr lang="hr-HR" dirty="0"/>
              <a:t> mit mir </a:t>
            </a:r>
            <a:r>
              <a:rPr lang="hr-HR" dirty="0" err="1"/>
              <a:t>ins</a:t>
            </a:r>
            <a:r>
              <a:rPr lang="hr-HR" dirty="0"/>
              <a:t> Kino?</a:t>
            </a:r>
          </a:p>
          <a:p>
            <a:r>
              <a:rPr lang="hr-HR" dirty="0" err="1"/>
              <a:t>Nimm</a:t>
            </a:r>
            <a:r>
              <a:rPr lang="hr-HR" dirty="0"/>
              <a:t> </a:t>
            </a:r>
            <a:r>
              <a:rPr lang="hr-HR" dirty="0" err="1"/>
              <a:t>dir</a:t>
            </a:r>
            <a:r>
              <a:rPr lang="hr-HR" dirty="0"/>
              <a:t> </a:t>
            </a:r>
            <a:r>
              <a:rPr lang="hr-HR" dirty="0" err="1"/>
              <a:t>noch</a:t>
            </a:r>
            <a:r>
              <a:rPr lang="hr-HR" dirty="0"/>
              <a:t> </a:t>
            </a:r>
            <a:r>
              <a:rPr lang="hr-HR" dirty="0" err="1"/>
              <a:t>einen</a:t>
            </a:r>
            <a:r>
              <a:rPr lang="hr-HR" dirty="0"/>
              <a:t> </a:t>
            </a:r>
            <a:r>
              <a:rPr lang="hr-HR" dirty="0" err="1"/>
              <a:t>Bonbon</a:t>
            </a:r>
            <a:r>
              <a:rPr lang="hr-HR" dirty="0"/>
              <a:t>!</a:t>
            </a:r>
          </a:p>
          <a:p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h</a:t>
            </a:r>
            <a:r>
              <a:rPr lang="hr-HR" dirty="0" err="1">
                <a:latin typeface="Calibri" panose="020F0502020204030204" pitchFamily="34" charset="0"/>
              </a:rPr>
              <a:t>öre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das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Kind</a:t>
            </a:r>
            <a:r>
              <a:rPr lang="hr-HR" dirty="0">
                <a:latin typeface="Calibri" panose="020F0502020204030204" pitchFamily="34" charset="0"/>
              </a:rPr>
              <a:t>, </a:t>
            </a:r>
            <a:r>
              <a:rPr lang="hr-HR" dirty="0" err="1">
                <a:latin typeface="Calibri" panose="020F0502020204030204" pitchFamily="34" charset="0"/>
              </a:rPr>
              <a:t>es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weint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r>
              <a:rPr lang="hr-HR" dirty="0">
                <a:latin typeface="Calibri" panose="020F0502020204030204" pitchFamily="34" charset="0"/>
              </a:rPr>
              <a:t>Lea </a:t>
            </a:r>
            <a:r>
              <a:rPr lang="hr-HR" dirty="0" err="1">
                <a:latin typeface="Calibri" panose="020F0502020204030204" pitchFamily="34" charset="0"/>
              </a:rPr>
              <a:t>bekommt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eine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neue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Schultasche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0698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 Plural – u množini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18834"/>
            <a:ext cx="10515600" cy="4658129"/>
          </a:xfrm>
        </p:spPr>
        <p:txBody>
          <a:bodyPr/>
          <a:lstStyle/>
          <a:p>
            <a:r>
              <a:rPr lang="hr-HR" dirty="0" err="1"/>
              <a:t>Herr</a:t>
            </a:r>
            <a:r>
              <a:rPr lang="hr-HR" dirty="0"/>
              <a:t> Goleš </a:t>
            </a:r>
            <a:r>
              <a:rPr lang="hr-HR" dirty="0" err="1"/>
              <a:t>spricht</a:t>
            </a:r>
            <a:r>
              <a:rPr lang="hr-HR" dirty="0"/>
              <a:t> mit </a:t>
            </a:r>
            <a:r>
              <a:rPr lang="hr-HR" dirty="0" err="1"/>
              <a:t>den</a:t>
            </a:r>
            <a:r>
              <a:rPr lang="hr-HR" dirty="0"/>
              <a:t> </a:t>
            </a:r>
            <a:r>
              <a:rPr lang="hr-HR" dirty="0" err="1"/>
              <a:t>Lehrern</a:t>
            </a:r>
            <a:r>
              <a:rPr lang="hr-HR" dirty="0"/>
              <a:t> im </a:t>
            </a:r>
            <a:r>
              <a:rPr lang="hr-HR" dirty="0" err="1"/>
              <a:t>Lehrerzimmer</a:t>
            </a:r>
            <a:r>
              <a:rPr lang="hr-HR" dirty="0"/>
              <a:t>.</a:t>
            </a:r>
          </a:p>
          <a:p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Klasse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neue</a:t>
            </a:r>
            <a:r>
              <a:rPr lang="hr-HR" dirty="0"/>
              <a:t> </a:t>
            </a:r>
            <a:r>
              <a:rPr lang="hr-HR" dirty="0" err="1"/>
              <a:t>Schüler</a:t>
            </a:r>
            <a:r>
              <a:rPr lang="hr-HR" dirty="0"/>
              <a:t> </a:t>
            </a:r>
            <a:r>
              <a:rPr lang="hr-HR" dirty="0" err="1"/>
              <a:t>bekommen</a:t>
            </a:r>
            <a:r>
              <a:rPr lang="hr-HR" dirty="0"/>
              <a:t>.</a:t>
            </a:r>
          </a:p>
          <a:p>
            <a:r>
              <a:rPr lang="hr-HR" dirty="0" err="1"/>
              <a:t>Du</a:t>
            </a:r>
            <a:r>
              <a:rPr lang="hr-HR" dirty="0"/>
              <a:t> </a:t>
            </a:r>
            <a:r>
              <a:rPr lang="hr-HR" dirty="0" err="1"/>
              <a:t>hast</a:t>
            </a:r>
            <a:r>
              <a:rPr lang="hr-HR" dirty="0"/>
              <a:t> </a:t>
            </a:r>
            <a:r>
              <a:rPr lang="hr-HR" dirty="0" err="1"/>
              <a:t>viele</a:t>
            </a:r>
            <a:r>
              <a:rPr lang="hr-HR" dirty="0"/>
              <a:t> </a:t>
            </a:r>
            <a:r>
              <a:rPr lang="hr-HR" dirty="0" err="1"/>
              <a:t>Freunde</a:t>
            </a:r>
            <a:r>
              <a:rPr lang="hr-HR" dirty="0"/>
              <a:t>.</a:t>
            </a:r>
          </a:p>
          <a:p>
            <a:r>
              <a:rPr lang="hr-HR" dirty="0" err="1"/>
              <a:t>Alle</a:t>
            </a:r>
            <a:r>
              <a:rPr lang="hr-HR" dirty="0"/>
              <a:t> </a:t>
            </a:r>
            <a:r>
              <a:rPr lang="hr-HR" dirty="0" err="1"/>
              <a:t>Hobbys</a:t>
            </a:r>
            <a:r>
              <a:rPr lang="hr-HR" dirty="0"/>
              <a:t> </a:t>
            </a:r>
            <a:r>
              <a:rPr lang="hr-HR" dirty="0" err="1"/>
              <a:t>sind</a:t>
            </a:r>
            <a:r>
              <a:rPr lang="hr-HR" dirty="0"/>
              <a:t> </a:t>
            </a:r>
            <a:r>
              <a:rPr lang="hr-HR" dirty="0" err="1"/>
              <a:t>interessant</a:t>
            </a:r>
            <a:r>
              <a:rPr lang="hr-HR" dirty="0"/>
              <a:t>.</a:t>
            </a:r>
          </a:p>
          <a:p>
            <a:r>
              <a:rPr lang="hr-HR" dirty="0" err="1"/>
              <a:t>Sie</a:t>
            </a:r>
            <a:r>
              <a:rPr lang="hr-HR" dirty="0"/>
              <a:t> </a:t>
            </a:r>
            <a:r>
              <a:rPr lang="hr-HR" dirty="0" err="1"/>
              <a:t>kauft</a:t>
            </a:r>
            <a:r>
              <a:rPr lang="hr-HR" dirty="0"/>
              <a:t> </a:t>
            </a:r>
            <a:r>
              <a:rPr lang="hr-HR" dirty="0" err="1"/>
              <a:t>Schokoladen</a:t>
            </a:r>
            <a:r>
              <a:rPr lang="hr-HR" dirty="0"/>
              <a:t> </a:t>
            </a:r>
            <a:r>
              <a:rPr lang="hr-HR" dirty="0" err="1"/>
              <a:t>für</a:t>
            </a:r>
            <a:r>
              <a:rPr lang="hr-HR" dirty="0"/>
              <a:t> </a:t>
            </a:r>
            <a:r>
              <a:rPr lang="hr-HR" dirty="0" err="1"/>
              <a:t>Kinder</a:t>
            </a:r>
            <a:r>
              <a:rPr lang="hr-HR" dirty="0"/>
              <a:t>.</a:t>
            </a:r>
          </a:p>
          <a:p>
            <a:r>
              <a:rPr lang="hr-HR" dirty="0" err="1"/>
              <a:t>Eine</a:t>
            </a:r>
            <a:r>
              <a:rPr lang="hr-HR" dirty="0"/>
              <a:t> </a:t>
            </a:r>
            <a:r>
              <a:rPr lang="hr-HR" dirty="0" err="1"/>
              <a:t>Schokolade</a:t>
            </a:r>
            <a:r>
              <a:rPr lang="hr-HR" dirty="0"/>
              <a:t> </a:t>
            </a:r>
            <a:r>
              <a:rPr lang="hr-HR" dirty="0" err="1"/>
              <a:t>nehme</a:t>
            </a:r>
            <a:r>
              <a:rPr lang="hr-HR" dirty="0"/>
              <a:t> </a:t>
            </a: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für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Zwillinge</a:t>
            </a:r>
            <a:r>
              <a:rPr lang="hr-HR" dirty="0"/>
              <a:t>.</a:t>
            </a:r>
          </a:p>
          <a:p>
            <a:r>
              <a:rPr lang="hr-HR" dirty="0"/>
              <a:t>In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Klasse</a:t>
            </a:r>
            <a:r>
              <a:rPr lang="hr-HR" dirty="0"/>
              <a:t> </a:t>
            </a:r>
            <a:r>
              <a:rPr lang="hr-HR" dirty="0" err="1"/>
              <a:t>haben</a:t>
            </a:r>
            <a:r>
              <a:rPr lang="hr-HR" dirty="0"/>
              <a:t> </a:t>
            </a:r>
            <a:r>
              <a:rPr lang="hr-HR" dirty="0" err="1"/>
              <a:t>wir</a:t>
            </a:r>
            <a:r>
              <a:rPr lang="hr-HR" dirty="0"/>
              <a:t> 30 </a:t>
            </a:r>
            <a:r>
              <a:rPr lang="hr-HR" dirty="0" err="1"/>
              <a:t>Stühle</a:t>
            </a:r>
            <a:r>
              <a:rPr lang="hr-HR"/>
              <a:t>.</a:t>
            </a:r>
            <a:endParaRPr lang="hr-HR" dirty="0"/>
          </a:p>
          <a:p>
            <a:r>
              <a:rPr lang="hr-HR" dirty="0" err="1"/>
              <a:t>Hast</a:t>
            </a:r>
            <a:r>
              <a:rPr lang="hr-HR" dirty="0"/>
              <a:t> </a:t>
            </a:r>
            <a:r>
              <a:rPr lang="hr-HR" dirty="0" err="1"/>
              <a:t>du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W</a:t>
            </a:r>
            <a:r>
              <a:rPr lang="hr-HR" dirty="0" err="1">
                <a:latin typeface="Calibri" panose="020F0502020204030204" pitchFamily="34" charset="0"/>
              </a:rPr>
              <a:t>örter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gelernt</a:t>
            </a:r>
            <a:r>
              <a:rPr lang="hr-HR" dirty="0">
                <a:latin typeface="Calibri" panose="020F0502020204030204" pitchFamily="34" charset="0"/>
              </a:rPr>
              <a:t>?</a:t>
            </a:r>
          </a:p>
          <a:p>
            <a:r>
              <a:rPr lang="hr-HR" dirty="0" err="1">
                <a:latin typeface="Calibri" panose="020F0502020204030204" pitchFamily="34" charset="0"/>
              </a:rPr>
              <a:t>Alle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Schüler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machen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Hausaufgaben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490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Svaka imenica ima svoj član (</a:t>
            </a:r>
            <a:r>
              <a:rPr lang="hr-HR" dirty="0" err="1"/>
              <a:t>Artikel</a:t>
            </a:r>
            <a:r>
              <a:rPr lang="hr-HR" dirty="0"/>
              <a:t>)</a:t>
            </a:r>
          </a:p>
        </p:txBody>
      </p:sp>
      <p:pic>
        <p:nvPicPr>
          <p:cNvPr id="1026" name="Picture 2" descr="Slikovni rezultat za artikel im deutschen regel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883" y="2021120"/>
            <a:ext cx="8243340" cy="418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79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Član može biti: određeni član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08294" y="1986110"/>
            <a:ext cx="2532185" cy="412500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ODREĐENI ČLAN</a:t>
            </a:r>
          </a:p>
          <a:p>
            <a:r>
              <a:rPr lang="hr-HR" dirty="0" err="1">
                <a:solidFill>
                  <a:srgbClr val="0070C0"/>
                </a:solidFill>
              </a:rPr>
              <a:t>der</a:t>
            </a:r>
            <a:r>
              <a:rPr lang="hr-HR" dirty="0"/>
              <a:t> – m.r.</a:t>
            </a:r>
          </a:p>
          <a:p>
            <a:r>
              <a:rPr lang="hr-HR" dirty="0" err="1">
                <a:solidFill>
                  <a:srgbClr val="FF0000"/>
                </a:solidFill>
              </a:rPr>
              <a:t>die</a:t>
            </a:r>
            <a:r>
              <a:rPr lang="hr-HR" dirty="0"/>
              <a:t> – ž.r. </a:t>
            </a:r>
          </a:p>
          <a:p>
            <a:r>
              <a:rPr lang="hr-HR" dirty="0" err="1">
                <a:solidFill>
                  <a:srgbClr val="00B050"/>
                </a:solidFill>
              </a:rPr>
              <a:t>das</a:t>
            </a:r>
            <a:r>
              <a:rPr lang="hr-HR" dirty="0"/>
              <a:t> – </a:t>
            </a:r>
            <a:r>
              <a:rPr lang="hr-HR" dirty="0" err="1"/>
              <a:t>s.r</a:t>
            </a:r>
            <a:r>
              <a:rPr lang="hr-HR" dirty="0"/>
              <a:t>. </a:t>
            </a:r>
          </a:p>
          <a:p>
            <a:endParaRPr lang="hr-HR" dirty="0"/>
          </a:p>
          <a:p>
            <a:r>
              <a:rPr lang="hr-HR" dirty="0"/>
              <a:t>Množina: </a:t>
            </a:r>
            <a:r>
              <a:rPr lang="hr-HR" b="1" dirty="0" err="1"/>
              <a:t>die</a:t>
            </a:r>
            <a:endParaRPr lang="hr-HR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00" y="1690688"/>
            <a:ext cx="7164082" cy="375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1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Član može biti: neodređeni član</a:t>
            </a:r>
          </a:p>
        </p:txBody>
      </p:sp>
      <p:sp>
        <p:nvSpPr>
          <p:cNvPr id="5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3733800" cy="435133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NEODREĐENI ČLAN - jedan</a:t>
            </a:r>
          </a:p>
          <a:p>
            <a:r>
              <a:rPr lang="hr-HR" dirty="0" err="1">
                <a:solidFill>
                  <a:srgbClr val="0070C0"/>
                </a:solidFill>
              </a:rPr>
              <a:t>ein</a:t>
            </a:r>
            <a:r>
              <a:rPr lang="hr-HR" dirty="0"/>
              <a:t> – m.r.</a:t>
            </a:r>
          </a:p>
          <a:p>
            <a:r>
              <a:rPr lang="hr-HR" dirty="0" err="1">
                <a:solidFill>
                  <a:srgbClr val="FF0000"/>
                </a:solidFill>
              </a:rPr>
              <a:t>eine</a:t>
            </a:r>
            <a:r>
              <a:rPr lang="hr-HR" dirty="0"/>
              <a:t> – ž.r. </a:t>
            </a:r>
          </a:p>
          <a:p>
            <a:r>
              <a:rPr lang="hr-HR" dirty="0" err="1">
                <a:solidFill>
                  <a:srgbClr val="00B050"/>
                </a:solidFill>
              </a:rPr>
              <a:t>ein</a:t>
            </a:r>
            <a:r>
              <a:rPr lang="hr-HR" dirty="0"/>
              <a:t> – </a:t>
            </a:r>
            <a:r>
              <a:rPr lang="hr-HR" dirty="0" err="1"/>
              <a:t>s.r</a:t>
            </a:r>
            <a:r>
              <a:rPr lang="hr-HR" dirty="0"/>
              <a:t>. </a:t>
            </a:r>
          </a:p>
          <a:p>
            <a:endParaRPr lang="hr-HR" dirty="0"/>
          </a:p>
          <a:p>
            <a:r>
              <a:rPr lang="hr-HR" dirty="0"/>
              <a:t>U </a:t>
            </a:r>
            <a:r>
              <a:rPr lang="hr-HR" dirty="0" err="1"/>
              <a:t>mn</a:t>
            </a:r>
            <a:r>
              <a:rPr lang="hr-HR" dirty="0"/>
              <a:t>. nema oblika</a:t>
            </a:r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5590735" y="1825625"/>
            <a:ext cx="3733800" cy="43513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hr-H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hr-HR" dirty="0"/>
              <a:t>NEODREĐENI ČLAN - nijedan</a:t>
            </a:r>
          </a:p>
          <a:p>
            <a:r>
              <a:rPr lang="hr-HR" dirty="0" err="1">
                <a:solidFill>
                  <a:srgbClr val="0070C0"/>
                </a:solidFill>
              </a:rPr>
              <a:t>kein</a:t>
            </a:r>
            <a:r>
              <a:rPr lang="hr-HR" dirty="0"/>
              <a:t> – m.r.</a:t>
            </a:r>
          </a:p>
          <a:p>
            <a:r>
              <a:rPr lang="hr-HR" dirty="0" err="1">
                <a:solidFill>
                  <a:srgbClr val="FF0000"/>
                </a:solidFill>
              </a:rPr>
              <a:t>keine</a:t>
            </a:r>
            <a:r>
              <a:rPr lang="hr-HR" dirty="0"/>
              <a:t> – ž.r. </a:t>
            </a:r>
          </a:p>
          <a:p>
            <a:r>
              <a:rPr lang="hr-HR" dirty="0" err="1">
                <a:solidFill>
                  <a:srgbClr val="00B050"/>
                </a:solidFill>
              </a:rPr>
              <a:t>kein</a:t>
            </a:r>
            <a:r>
              <a:rPr lang="hr-HR" dirty="0"/>
              <a:t> – </a:t>
            </a:r>
            <a:r>
              <a:rPr lang="hr-HR" dirty="0" err="1"/>
              <a:t>s.r</a:t>
            </a:r>
            <a:r>
              <a:rPr lang="hr-HR" dirty="0"/>
              <a:t>. </a:t>
            </a:r>
          </a:p>
          <a:p>
            <a:endParaRPr lang="hr-HR" dirty="0"/>
          </a:p>
          <a:p>
            <a:r>
              <a:rPr lang="hr-HR" dirty="0"/>
              <a:t>U </a:t>
            </a:r>
            <a:r>
              <a:rPr lang="hr-HR" dirty="0" err="1"/>
              <a:t>mn</a:t>
            </a:r>
            <a:r>
              <a:rPr lang="hr-HR" dirty="0"/>
              <a:t>. </a:t>
            </a:r>
            <a:r>
              <a:rPr lang="hr-HR" b="1" dirty="0" err="1"/>
              <a:t>keine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76765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Deklinacija određenog člana (</a:t>
            </a:r>
            <a:r>
              <a:rPr lang="hr-HR" sz="3600" dirty="0" err="1"/>
              <a:t>der</a:t>
            </a:r>
            <a:r>
              <a:rPr lang="hr-HR" sz="3600" dirty="0"/>
              <a:t> </a:t>
            </a:r>
            <a:r>
              <a:rPr lang="hr-HR" sz="3600" dirty="0" err="1"/>
              <a:t>bestimmte</a:t>
            </a:r>
            <a:r>
              <a:rPr lang="hr-HR" sz="3600" dirty="0"/>
              <a:t> </a:t>
            </a:r>
            <a:r>
              <a:rPr lang="hr-HR" sz="3600" dirty="0" err="1"/>
              <a:t>Artikel</a:t>
            </a:r>
            <a:r>
              <a:rPr lang="hr-HR" sz="3600" dirty="0"/>
              <a:t>)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093743"/>
              </p:ext>
            </p:extLst>
          </p:nvPr>
        </p:nvGraphicFramePr>
        <p:xfrm>
          <a:off x="838200" y="1472340"/>
          <a:ext cx="10515600" cy="4637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6328876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2063716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9400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69025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33489948"/>
                    </a:ext>
                  </a:extLst>
                </a:gridCol>
              </a:tblGrid>
              <a:tr h="619931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Maskulinum</a:t>
                      </a:r>
                      <a:endParaRPr lang="hr-H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Femininum</a:t>
                      </a:r>
                      <a:endParaRPr lang="hr-H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Neutrum</a:t>
                      </a:r>
                      <a:endParaRPr lang="hr-HR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PLURAL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1082911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der</a:t>
                      </a:r>
                      <a:r>
                        <a:rPr lang="hr-HR" sz="3200" b="1" baseline="0" dirty="0"/>
                        <a:t> </a:t>
                      </a:r>
                      <a:endParaRPr lang="hr-HR" sz="3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die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das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die</a:t>
                      </a:r>
                      <a:endParaRPr lang="hr-HR" sz="32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4033667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/>
                        <a:t>Genitiv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des</a:t>
                      </a:r>
                      <a:endParaRPr lang="hr-HR" sz="3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der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des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der</a:t>
                      </a:r>
                      <a:endParaRPr lang="hr-HR" sz="32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72262061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/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FF00"/>
                          </a:solidFill>
                        </a:rPr>
                        <a:t>dem</a:t>
                      </a:r>
                      <a:r>
                        <a:rPr lang="hr-HR" sz="3200" b="1" dirty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der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FF00"/>
                          </a:solidFill>
                        </a:rPr>
                        <a:t>dem</a:t>
                      </a:r>
                      <a:endParaRPr lang="hr-HR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chemeClr val="tx1"/>
                          </a:solidFill>
                        </a:rPr>
                        <a:t>den</a:t>
                      </a:r>
                      <a:endParaRPr lang="hr-H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07627211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 err="1"/>
                        <a:t>Akkusativ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hr-HR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die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das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die</a:t>
                      </a:r>
                      <a:endParaRPr lang="hr-HR" sz="32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07247132"/>
                  </a:ext>
                </a:extLst>
              </a:tr>
            </a:tbl>
          </a:graphicData>
        </a:graphic>
      </p:graphicFrame>
      <p:sp>
        <p:nvSpPr>
          <p:cNvPr id="5" name="Luk 4"/>
          <p:cNvSpPr/>
          <p:nvPr/>
        </p:nvSpPr>
        <p:spPr>
          <a:xfrm>
            <a:off x="8061401" y="2546252"/>
            <a:ext cx="337625" cy="2813539"/>
          </a:xfrm>
          <a:prstGeom prst="arc">
            <a:avLst>
              <a:gd name="adj1" fmla="val 16200000"/>
              <a:gd name="adj2" fmla="val 53986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Luk 5"/>
          <p:cNvSpPr/>
          <p:nvPr/>
        </p:nvSpPr>
        <p:spPr>
          <a:xfrm>
            <a:off x="5827249" y="2546253"/>
            <a:ext cx="337625" cy="2813539"/>
          </a:xfrm>
          <a:prstGeom prst="arc">
            <a:avLst>
              <a:gd name="adj1" fmla="val 16200000"/>
              <a:gd name="adj2" fmla="val 53986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Luk 6"/>
          <p:cNvSpPr/>
          <p:nvPr/>
        </p:nvSpPr>
        <p:spPr>
          <a:xfrm>
            <a:off x="5758375" y="3494332"/>
            <a:ext cx="137748" cy="1493520"/>
          </a:xfrm>
          <a:prstGeom prst="arc">
            <a:avLst>
              <a:gd name="adj1" fmla="val 16200000"/>
              <a:gd name="adj2" fmla="val 37520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944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Deklinacija neodređenog čl. (</a:t>
            </a:r>
            <a:r>
              <a:rPr lang="hr-HR" sz="3600" dirty="0" err="1"/>
              <a:t>der</a:t>
            </a:r>
            <a:r>
              <a:rPr lang="hr-HR" sz="3600" dirty="0"/>
              <a:t> </a:t>
            </a:r>
            <a:r>
              <a:rPr lang="hr-HR" sz="3600" dirty="0" err="1"/>
              <a:t>unbestimmte</a:t>
            </a:r>
            <a:r>
              <a:rPr lang="hr-HR" sz="3600" dirty="0"/>
              <a:t> </a:t>
            </a:r>
            <a:r>
              <a:rPr lang="hr-HR" sz="3600" dirty="0" err="1"/>
              <a:t>Artikel</a:t>
            </a:r>
            <a:r>
              <a:rPr lang="hr-HR" sz="3600" dirty="0"/>
              <a:t>)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418995"/>
              </p:ext>
            </p:extLst>
          </p:nvPr>
        </p:nvGraphicFramePr>
        <p:xfrm>
          <a:off x="838200" y="1472340"/>
          <a:ext cx="10515600" cy="4779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6328876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2063716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9400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69025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33489948"/>
                    </a:ext>
                  </a:extLst>
                </a:gridCol>
              </a:tblGrid>
              <a:tr h="619931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Maskulinum</a:t>
                      </a:r>
                      <a:endParaRPr lang="hr-H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Femininum</a:t>
                      </a:r>
                      <a:endParaRPr lang="hr-H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Neutrum</a:t>
                      </a:r>
                      <a:endParaRPr lang="hr-HR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PLURAL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1082911"/>
                  </a:ext>
                </a:extLst>
              </a:tr>
              <a:tr h="1146875">
                <a:tc>
                  <a:txBody>
                    <a:bodyPr/>
                    <a:lstStyle/>
                    <a:p>
                      <a:r>
                        <a:rPr lang="hr-HR" dirty="0"/>
                        <a:t>Nominativ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</a:t>
                      </a:r>
                      <a:r>
                        <a:rPr lang="hr-HR" sz="3200" b="1" baseline="0" dirty="0"/>
                        <a:t> </a:t>
                      </a:r>
                      <a:endParaRPr lang="hr-HR" sz="3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-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4033667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/>
                        <a:t>Genitiv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eines</a:t>
                      </a:r>
                      <a:endParaRPr lang="hr-HR" sz="3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einer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eines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-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72262061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/>
                        <a:t>Dativ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FF00"/>
                          </a:solidFill>
                        </a:rPr>
                        <a:t>einem</a:t>
                      </a:r>
                      <a:r>
                        <a:rPr lang="hr-HR" sz="3200" b="1" dirty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einer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FF00"/>
                          </a:solidFill>
                        </a:rPr>
                        <a:t>einem</a:t>
                      </a:r>
                      <a:endParaRPr lang="hr-HR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07627211"/>
                  </a:ext>
                </a:extLst>
              </a:tr>
              <a:tr h="1004290">
                <a:tc>
                  <a:txBody>
                    <a:bodyPr/>
                    <a:lstStyle/>
                    <a:p>
                      <a:r>
                        <a:rPr lang="hr-HR" dirty="0" err="1"/>
                        <a:t>Akkusativ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b="1" dirty="0" err="1">
                          <a:solidFill>
                            <a:srgbClr val="FF0000"/>
                          </a:solidFill>
                        </a:rPr>
                        <a:t>einen</a:t>
                      </a:r>
                      <a:endParaRPr lang="hr-HR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eine</a:t>
                      </a:r>
                      <a:endParaRPr lang="hr-HR" sz="3200" b="1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 err="1"/>
                        <a:t>ein</a:t>
                      </a:r>
                      <a:endParaRPr lang="hr-HR" sz="3200" b="1" dirty="0"/>
                    </a:p>
                  </a:txBody>
                  <a:tcPr>
                    <a:solidFill>
                      <a:srgbClr val="00FA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3200" b="1" dirty="0"/>
                        <a:t>-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407247132"/>
                  </a:ext>
                </a:extLst>
              </a:tr>
            </a:tbl>
          </a:graphicData>
        </a:graphic>
      </p:graphicFrame>
      <p:sp>
        <p:nvSpPr>
          <p:cNvPr id="5" name="Luk 4"/>
          <p:cNvSpPr/>
          <p:nvPr/>
        </p:nvSpPr>
        <p:spPr>
          <a:xfrm>
            <a:off x="8252899" y="2713121"/>
            <a:ext cx="337625" cy="2813539"/>
          </a:xfrm>
          <a:prstGeom prst="arc">
            <a:avLst>
              <a:gd name="adj1" fmla="val 16200000"/>
              <a:gd name="adj2" fmla="val 53986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Luk 5"/>
          <p:cNvSpPr/>
          <p:nvPr/>
        </p:nvSpPr>
        <p:spPr>
          <a:xfrm>
            <a:off x="6027126" y="2546251"/>
            <a:ext cx="337625" cy="2813539"/>
          </a:xfrm>
          <a:prstGeom prst="arc">
            <a:avLst>
              <a:gd name="adj1" fmla="val 16200000"/>
              <a:gd name="adj2" fmla="val 53986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Luk 6"/>
          <p:cNvSpPr/>
          <p:nvPr/>
        </p:nvSpPr>
        <p:spPr>
          <a:xfrm>
            <a:off x="5958252" y="3565624"/>
            <a:ext cx="137748" cy="1493520"/>
          </a:xfrm>
          <a:prstGeom prst="arc">
            <a:avLst>
              <a:gd name="adj1" fmla="val 16200000"/>
              <a:gd name="adj2" fmla="val 37520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174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Nominativ (</a:t>
            </a:r>
            <a:r>
              <a:rPr lang="hr-HR" dirty="0" err="1"/>
              <a:t>Wer</a:t>
            </a:r>
            <a:r>
              <a:rPr lang="hr-HR" dirty="0"/>
              <a:t>? </a:t>
            </a:r>
            <a:r>
              <a:rPr lang="hr-HR" dirty="0" err="1"/>
              <a:t>Was</a:t>
            </a:r>
            <a:r>
              <a:rPr lang="hr-HR" dirty="0"/>
              <a:t>? – Tko? Što?)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 der Straße läuft ein Hund.</a:t>
            </a:r>
            <a:endParaRPr lang="hr-HR" dirty="0"/>
          </a:p>
          <a:p>
            <a:r>
              <a:rPr lang="hr-HR" dirty="0" err="1"/>
              <a:t>Eine</a:t>
            </a:r>
            <a:r>
              <a:rPr lang="hr-HR" dirty="0"/>
              <a:t> </a:t>
            </a:r>
            <a:r>
              <a:rPr lang="hr-HR" dirty="0" err="1"/>
              <a:t>Freundin</a:t>
            </a:r>
            <a:r>
              <a:rPr lang="hr-HR" dirty="0"/>
              <a:t> </a:t>
            </a:r>
            <a:r>
              <a:rPr lang="hr-HR" dirty="0" err="1"/>
              <a:t>geht</a:t>
            </a:r>
            <a:r>
              <a:rPr lang="hr-HR" dirty="0"/>
              <a:t> </a:t>
            </a:r>
            <a:r>
              <a:rPr lang="hr-HR" dirty="0" err="1"/>
              <a:t>ins</a:t>
            </a:r>
            <a:r>
              <a:rPr lang="hr-HR" dirty="0"/>
              <a:t> Kino.</a:t>
            </a:r>
          </a:p>
          <a:p>
            <a:r>
              <a:rPr lang="hr-HR" dirty="0" err="1"/>
              <a:t>Das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Mutter</a:t>
            </a:r>
            <a:r>
              <a:rPr lang="hr-HR" dirty="0"/>
              <a:t> von </a:t>
            </a:r>
            <a:r>
              <a:rPr lang="hr-HR" dirty="0" err="1"/>
              <a:t>Markus</a:t>
            </a:r>
            <a:r>
              <a:rPr lang="hr-HR" dirty="0"/>
              <a:t>.</a:t>
            </a:r>
          </a:p>
          <a:p>
            <a:r>
              <a:rPr lang="hr-HR" dirty="0" err="1"/>
              <a:t>Sie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Mathematiklehrerin</a:t>
            </a:r>
            <a:r>
              <a:rPr lang="hr-HR" dirty="0"/>
              <a:t>.</a:t>
            </a:r>
          </a:p>
          <a:p>
            <a:r>
              <a:rPr lang="hr-HR" dirty="0"/>
              <a:t>David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ein</a:t>
            </a:r>
            <a:r>
              <a:rPr lang="hr-HR" dirty="0"/>
              <a:t> </a:t>
            </a:r>
            <a:r>
              <a:rPr lang="hr-HR" dirty="0" err="1"/>
              <a:t>guter</a:t>
            </a:r>
            <a:r>
              <a:rPr lang="hr-HR" dirty="0"/>
              <a:t> </a:t>
            </a:r>
            <a:r>
              <a:rPr lang="hr-HR" dirty="0" err="1"/>
              <a:t>Schüler</a:t>
            </a:r>
            <a:r>
              <a:rPr lang="hr-HR" dirty="0"/>
              <a:t>.</a:t>
            </a:r>
          </a:p>
          <a:p>
            <a:r>
              <a:rPr lang="hr-HR" dirty="0"/>
              <a:t>Antonela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sehr</a:t>
            </a:r>
            <a:r>
              <a:rPr lang="hr-HR" dirty="0"/>
              <a:t> </a:t>
            </a:r>
            <a:r>
              <a:rPr lang="hr-HR" dirty="0" err="1"/>
              <a:t>lieb</a:t>
            </a:r>
            <a:r>
              <a:rPr lang="hr-HR" dirty="0"/>
              <a:t>.</a:t>
            </a:r>
          </a:p>
          <a:p>
            <a:r>
              <a:rPr lang="hr-HR" dirty="0" err="1"/>
              <a:t>Wo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hier</a:t>
            </a:r>
            <a:r>
              <a:rPr lang="hr-HR" dirty="0"/>
              <a:t> </a:t>
            </a:r>
            <a:r>
              <a:rPr lang="hr-HR" dirty="0" err="1"/>
              <a:t>eine</a:t>
            </a:r>
            <a:r>
              <a:rPr lang="hr-HR" dirty="0"/>
              <a:t> Toilette?</a:t>
            </a:r>
          </a:p>
        </p:txBody>
      </p:sp>
    </p:spTree>
    <p:extLst>
      <p:ext uri="{BB962C8B-B14F-4D97-AF65-F5344CB8AC3E}">
        <p14:creationId xmlns:p14="http://schemas.microsoft.com/office/powerpoint/2010/main" val="212745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Genitiv (</a:t>
            </a:r>
            <a:r>
              <a:rPr lang="hr-HR" dirty="0" err="1"/>
              <a:t>Wessen</a:t>
            </a:r>
            <a:r>
              <a:rPr lang="hr-HR" dirty="0"/>
              <a:t>? Čiji?)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/>
              <a:t>Das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Tasche</a:t>
            </a:r>
            <a:r>
              <a:rPr lang="hr-HR" dirty="0"/>
              <a:t> </a:t>
            </a:r>
            <a:r>
              <a:rPr lang="hr-HR" dirty="0" err="1"/>
              <a:t>einer</a:t>
            </a:r>
            <a:r>
              <a:rPr lang="hr-HR" dirty="0"/>
              <a:t> </a:t>
            </a:r>
            <a:r>
              <a:rPr lang="hr-HR" dirty="0" err="1"/>
              <a:t>Frau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 err="1"/>
              <a:t>Hier</a:t>
            </a:r>
            <a:r>
              <a:rPr lang="hr-HR" dirty="0"/>
              <a:t> </a:t>
            </a:r>
            <a:r>
              <a:rPr lang="hr-HR" dirty="0" err="1"/>
              <a:t>steht</a:t>
            </a:r>
            <a:r>
              <a:rPr lang="hr-HR" dirty="0"/>
              <a:t>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Hund</a:t>
            </a:r>
            <a:r>
              <a:rPr lang="hr-HR" dirty="0"/>
              <a:t> </a:t>
            </a:r>
            <a:r>
              <a:rPr lang="hr-HR" dirty="0" err="1"/>
              <a:t>des</a:t>
            </a:r>
            <a:r>
              <a:rPr lang="hr-HR" dirty="0"/>
              <a:t> </a:t>
            </a:r>
            <a:r>
              <a:rPr lang="hr-HR" dirty="0" err="1"/>
              <a:t>Nachbarns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 err="1"/>
              <a:t>Wie</a:t>
            </a:r>
            <a:r>
              <a:rPr lang="hr-HR" dirty="0"/>
              <a:t> </a:t>
            </a:r>
            <a:r>
              <a:rPr lang="hr-HR" dirty="0" err="1"/>
              <a:t>ist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Farbe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Jacke</a:t>
            </a:r>
            <a:r>
              <a:rPr lang="hr-HR" dirty="0"/>
              <a:t>?</a:t>
            </a:r>
          </a:p>
          <a:p>
            <a:pPr marL="0" indent="0">
              <a:buNone/>
            </a:pP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Gr</a:t>
            </a:r>
            <a:r>
              <a:rPr lang="hr-HR" dirty="0" err="1">
                <a:latin typeface="Calibri" panose="020F0502020204030204" pitchFamily="34" charset="0"/>
              </a:rPr>
              <a:t>ö</a:t>
            </a:r>
            <a:r>
              <a:rPr lang="el-GR" dirty="0">
                <a:latin typeface="Calibri" panose="020F0502020204030204" pitchFamily="34" charset="0"/>
              </a:rPr>
              <a:t>β</a:t>
            </a:r>
            <a:r>
              <a:rPr lang="hr-HR" dirty="0">
                <a:latin typeface="Calibri" panose="020F0502020204030204" pitchFamily="34" charset="0"/>
              </a:rPr>
              <a:t>e </a:t>
            </a:r>
            <a:r>
              <a:rPr lang="hr-HR" dirty="0" err="1">
                <a:latin typeface="Calibri" panose="020F0502020204030204" pitchFamily="34" charset="0"/>
              </a:rPr>
              <a:t>der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Bluse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ist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nicht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gut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Während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Unterrichts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darf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man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nicht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essen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</a:rPr>
              <a:t>Am </a:t>
            </a:r>
            <a:r>
              <a:rPr lang="hr-HR" dirty="0" err="1">
                <a:latin typeface="Calibri" panose="020F0502020204030204" pitchFamily="34" charset="0"/>
              </a:rPr>
              <a:t>Ende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Tages</a:t>
            </a:r>
            <a:r>
              <a:rPr lang="hr-HR" dirty="0">
                <a:latin typeface="Calibri" panose="020F0502020204030204" pitchFamily="34" charset="0"/>
              </a:rPr>
              <a:t>  </a:t>
            </a:r>
            <a:r>
              <a:rPr lang="hr-HR" dirty="0" err="1">
                <a:latin typeface="Calibri" panose="020F0502020204030204" pitchFamily="34" charset="0"/>
              </a:rPr>
              <a:t>sehen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wir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gern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fern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</a:rPr>
              <a:t>Im </a:t>
            </a:r>
            <a:r>
              <a:rPr lang="hr-HR" dirty="0" err="1">
                <a:latin typeface="Calibri" panose="020F0502020204030204" pitchFamily="34" charset="0"/>
              </a:rPr>
              <a:t>Zentrum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Stadt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ist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eine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Uhr</a:t>
            </a:r>
            <a:r>
              <a:rPr lang="hr-HR" dirty="0">
                <a:latin typeface="Calibri" panose="020F0502020204030204" pitchFamily="34" charset="0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7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Dativ (</a:t>
            </a:r>
            <a:r>
              <a:rPr lang="hr-HR" dirty="0" err="1"/>
              <a:t>Wem</a:t>
            </a:r>
            <a:r>
              <a:rPr lang="hr-HR" dirty="0"/>
              <a:t>? Komu/Čemu?; </a:t>
            </a:r>
            <a:r>
              <a:rPr lang="hr-HR" dirty="0" err="1"/>
              <a:t>Wo</a:t>
            </a:r>
            <a:r>
              <a:rPr lang="hr-HR" dirty="0"/>
              <a:t>? Gdje?)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6215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err="1"/>
              <a:t>Ich</a:t>
            </a:r>
            <a:r>
              <a:rPr lang="hr-HR" dirty="0"/>
              <a:t> </a:t>
            </a:r>
            <a:r>
              <a:rPr lang="hr-HR" dirty="0" err="1"/>
              <a:t>gebe</a:t>
            </a:r>
            <a:r>
              <a:rPr lang="hr-HR" dirty="0"/>
              <a:t> </a:t>
            </a:r>
            <a:r>
              <a:rPr lang="hr-HR" dirty="0" err="1"/>
              <a:t>dem</a:t>
            </a:r>
            <a:r>
              <a:rPr lang="hr-HR" dirty="0"/>
              <a:t> </a:t>
            </a:r>
            <a:r>
              <a:rPr lang="hr-HR" dirty="0" err="1"/>
              <a:t>Kind</a:t>
            </a:r>
            <a:r>
              <a:rPr lang="hr-HR" dirty="0"/>
              <a:t> </a:t>
            </a:r>
            <a:r>
              <a:rPr lang="hr-HR" dirty="0" err="1"/>
              <a:t>die</a:t>
            </a:r>
            <a:r>
              <a:rPr lang="hr-HR" dirty="0"/>
              <a:t> </a:t>
            </a:r>
            <a:r>
              <a:rPr lang="hr-HR" dirty="0" err="1"/>
              <a:t>Hand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 err="1"/>
              <a:t>Meine</a:t>
            </a:r>
            <a:r>
              <a:rPr lang="hr-HR" dirty="0"/>
              <a:t> </a:t>
            </a:r>
            <a:r>
              <a:rPr lang="hr-HR" dirty="0" err="1"/>
              <a:t>Tochter</a:t>
            </a:r>
            <a:r>
              <a:rPr lang="hr-HR" dirty="0"/>
              <a:t> </a:t>
            </a:r>
            <a:r>
              <a:rPr lang="hr-HR" dirty="0" err="1"/>
              <a:t>gibt</a:t>
            </a:r>
            <a:r>
              <a:rPr lang="hr-HR" dirty="0"/>
              <a:t> </a:t>
            </a:r>
            <a:r>
              <a:rPr lang="hr-HR" dirty="0" err="1"/>
              <a:t>der</a:t>
            </a:r>
            <a:r>
              <a:rPr lang="hr-HR" dirty="0"/>
              <a:t> Oma </a:t>
            </a:r>
            <a:r>
              <a:rPr lang="hr-HR" dirty="0" err="1"/>
              <a:t>einen</a:t>
            </a:r>
            <a:r>
              <a:rPr lang="hr-HR" dirty="0"/>
              <a:t> </a:t>
            </a:r>
            <a:r>
              <a:rPr lang="hr-HR" dirty="0" err="1"/>
              <a:t>Kuss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Lehrer</a:t>
            </a:r>
            <a:r>
              <a:rPr lang="hr-HR" dirty="0"/>
              <a:t> </a:t>
            </a:r>
            <a:r>
              <a:rPr lang="hr-HR" dirty="0" err="1"/>
              <a:t>spricht</a:t>
            </a:r>
            <a:r>
              <a:rPr lang="hr-HR" dirty="0"/>
              <a:t> mit </a:t>
            </a:r>
            <a:r>
              <a:rPr lang="hr-HR" dirty="0" err="1"/>
              <a:t>dem</a:t>
            </a:r>
            <a:r>
              <a:rPr lang="hr-HR" dirty="0"/>
              <a:t> </a:t>
            </a:r>
            <a:r>
              <a:rPr lang="hr-HR" dirty="0" err="1"/>
              <a:t>Schüler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In </a:t>
            </a:r>
            <a:r>
              <a:rPr lang="hr-HR" dirty="0" err="1"/>
              <a:t>der</a:t>
            </a:r>
            <a:r>
              <a:rPr lang="hr-HR" dirty="0"/>
              <a:t> </a:t>
            </a:r>
            <a:r>
              <a:rPr lang="hr-HR" dirty="0" err="1"/>
              <a:t>Schule</a:t>
            </a:r>
            <a:r>
              <a:rPr lang="hr-HR" dirty="0"/>
              <a:t> </a:t>
            </a:r>
            <a:r>
              <a:rPr lang="hr-HR" dirty="0" err="1"/>
              <a:t>k</a:t>
            </a:r>
            <a:r>
              <a:rPr lang="hr-HR" dirty="0" err="1">
                <a:latin typeface="Calibri" panose="020F0502020204030204" pitchFamily="34" charset="0"/>
              </a:rPr>
              <a:t>önnen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wir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nicht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schlafen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Ich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habe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die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Telefonnummer</a:t>
            </a:r>
            <a:r>
              <a:rPr lang="hr-HR" dirty="0">
                <a:latin typeface="Calibri" panose="020F0502020204030204" pitchFamily="34" charset="0"/>
              </a:rPr>
              <a:t> von </a:t>
            </a:r>
            <a:r>
              <a:rPr lang="hr-HR" dirty="0" err="1">
                <a:latin typeface="Calibri" panose="020F0502020204030204" pitchFamily="34" charset="0"/>
              </a:rPr>
              <a:t>einer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Freundin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aus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deiner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Klasse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Hier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kannst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du</a:t>
            </a:r>
            <a:r>
              <a:rPr lang="hr-HR" dirty="0">
                <a:latin typeface="Calibri" panose="020F0502020204030204" pitchFamily="34" charset="0"/>
              </a:rPr>
              <a:t> mit </a:t>
            </a:r>
            <a:r>
              <a:rPr lang="hr-HR" dirty="0" err="1">
                <a:latin typeface="Calibri" panose="020F0502020204030204" pitchFamily="34" charset="0"/>
              </a:rPr>
              <a:t>einem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Freund</a:t>
            </a:r>
            <a:r>
              <a:rPr lang="hr-HR" dirty="0">
                <a:latin typeface="Calibri" panose="020F0502020204030204" pitchFamily="34" charset="0"/>
              </a:rPr>
              <a:t> Fu</a:t>
            </a:r>
            <a:r>
              <a:rPr lang="el-GR" dirty="0">
                <a:latin typeface="Calibri" panose="020F0502020204030204" pitchFamily="34" charset="0"/>
              </a:rPr>
              <a:t>β</a:t>
            </a:r>
            <a:r>
              <a:rPr lang="hr-HR" dirty="0" err="1">
                <a:latin typeface="Calibri" panose="020F0502020204030204" pitchFamily="34" charset="0"/>
              </a:rPr>
              <a:t>ball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spielen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Unsere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Köchin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gibt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Schülern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das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Frühstück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Vor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der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Schule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ist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eine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Sitzbank</a:t>
            </a:r>
            <a:r>
              <a:rPr lang="hr-HR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hr-HR" dirty="0" err="1">
                <a:latin typeface="Calibri" panose="020F0502020204030204" pitchFamily="34" charset="0"/>
              </a:rPr>
              <a:t>Ich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gehe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zum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Zahnarzt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hr-HR" dirty="0" err="1">
                <a:latin typeface="Calibri" panose="020F0502020204030204" pitchFamily="34" charset="0"/>
              </a:rPr>
              <a:t>heute</a:t>
            </a:r>
            <a:r>
              <a:rPr lang="hr-HR" dirty="0">
                <a:latin typeface="Calibri" panose="020F0502020204030204" pitchFamily="34" charset="0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4751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505</Words>
  <Application>Microsoft Office PowerPoint</Application>
  <PresentationFormat>Široki zaslon</PresentationFormat>
  <Paragraphs>126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PowerPoint prezentacija</vt:lpstr>
      <vt:lpstr>Svaka imenica ima svoj član (Artikel)</vt:lpstr>
      <vt:lpstr>Član može biti: određeni član</vt:lpstr>
      <vt:lpstr>Član može biti: neodređeni član</vt:lpstr>
      <vt:lpstr>Deklinacija određenog člana (der bestimmte Artikel)</vt:lpstr>
      <vt:lpstr>Deklinacija neodređenog čl. (der unbestimmte Artikel)</vt:lpstr>
      <vt:lpstr>Nominativ (Wer? Was? – Tko? Što?)</vt:lpstr>
      <vt:lpstr>Genitiv (Wessen? Čiji?)</vt:lpstr>
      <vt:lpstr>Dativ (Wem? Komu/Čemu?; Wo? Gdje?)</vt:lpstr>
      <vt:lpstr>Dativ uvijek dolazi s prijedlozima</vt:lpstr>
      <vt:lpstr>Akkuzativ (Wen? Was? – Koga? Što?)</vt:lpstr>
      <vt:lpstr>Im Plural – u množini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21</cp:revision>
  <dcterms:created xsi:type="dcterms:W3CDTF">2016-10-03T20:09:41Z</dcterms:created>
  <dcterms:modified xsi:type="dcterms:W3CDTF">2016-10-03T21:48:56Z</dcterms:modified>
</cp:coreProperties>
</file>