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C6F9-3C13-41E1-91CC-9DAA625EC2D9}" type="datetimeFigureOut">
              <a:rPr lang="hr-HR" smtClean="0"/>
              <a:t>6.3.2016.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3F82D-1875-4643-965F-C638E55BA1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9433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C6F9-3C13-41E1-91CC-9DAA625EC2D9}" type="datetimeFigureOut">
              <a:rPr lang="hr-HR" smtClean="0"/>
              <a:t>6.3.2016.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3F82D-1875-4643-965F-C638E55BA1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82637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C6F9-3C13-41E1-91CC-9DAA625EC2D9}" type="datetimeFigureOut">
              <a:rPr lang="hr-HR" smtClean="0"/>
              <a:t>6.3.2016.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3F82D-1875-4643-965F-C638E55BA1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62122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C6F9-3C13-41E1-91CC-9DAA625EC2D9}" type="datetimeFigureOut">
              <a:rPr lang="hr-HR" smtClean="0"/>
              <a:t>6.3.2016.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3F82D-1875-4643-965F-C638E55BA1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21217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C6F9-3C13-41E1-91CC-9DAA625EC2D9}" type="datetimeFigureOut">
              <a:rPr lang="hr-HR" smtClean="0"/>
              <a:t>6.3.2016.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3F82D-1875-4643-965F-C638E55BA1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49375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C6F9-3C13-41E1-91CC-9DAA625EC2D9}" type="datetimeFigureOut">
              <a:rPr lang="hr-HR" smtClean="0"/>
              <a:t>6.3.2016.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3F82D-1875-4643-965F-C638E55BA1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13418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C6F9-3C13-41E1-91CC-9DAA625EC2D9}" type="datetimeFigureOut">
              <a:rPr lang="hr-HR" smtClean="0"/>
              <a:t>6.3.2016.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3F82D-1875-4643-965F-C638E55BA1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25488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C6F9-3C13-41E1-91CC-9DAA625EC2D9}" type="datetimeFigureOut">
              <a:rPr lang="hr-HR" smtClean="0"/>
              <a:t>6.3.2016.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3F82D-1875-4643-965F-C638E55BA1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09980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C6F9-3C13-41E1-91CC-9DAA625EC2D9}" type="datetimeFigureOut">
              <a:rPr lang="hr-HR" smtClean="0"/>
              <a:t>6.3.2016.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3F82D-1875-4643-965F-C638E55BA1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72765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C6F9-3C13-41E1-91CC-9DAA625EC2D9}" type="datetimeFigureOut">
              <a:rPr lang="hr-HR" smtClean="0"/>
              <a:t>6.3.2016.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3F82D-1875-4643-965F-C638E55BA1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7171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C6F9-3C13-41E1-91CC-9DAA625EC2D9}" type="datetimeFigureOut">
              <a:rPr lang="hr-HR" smtClean="0"/>
              <a:t>6.3.2016.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3F82D-1875-4643-965F-C638E55BA1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78661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3C6F9-3C13-41E1-91CC-9DAA625EC2D9}" type="datetimeFigureOut">
              <a:rPr lang="hr-HR" smtClean="0"/>
              <a:t>6.3.2016.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3F82D-1875-4643-965F-C638E55BA1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32528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/>
              <a:t>Modalverben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Modalni glagoli</a:t>
            </a:r>
          </a:p>
        </p:txBody>
      </p:sp>
    </p:spTree>
    <p:extLst>
      <p:ext uri="{BB962C8B-B14F-4D97-AF65-F5344CB8AC3E}">
        <p14:creationId xmlns:p14="http://schemas.microsoft.com/office/powerpoint/2010/main" val="893710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müssen</a:t>
            </a:r>
            <a:r>
              <a:rPr lang="hr-HR" dirty="0"/>
              <a:t> - morati</a:t>
            </a:r>
          </a:p>
        </p:txBody>
      </p:sp>
      <p:graphicFrame>
        <p:nvGraphicFramePr>
          <p:cNvPr id="6" name="Tablic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888401"/>
              </p:ext>
            </p:extLst>
          </p:nvPr>
        </p:nvGraphicFramePr>
        <p:xfrm>
          <a:off x="1443112" y="1797490"/>
          <a:ext cx="7222588" cy="3013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805">
                  <a:extLst>
                    <a:ext uri="{9D8B030D-6E8A-4147-A177-3AD203B41FA5}">
                      <a16:colId xmlns:a16="http://schemas.microsoft.com/office/drawing/2014/main" val="3589340921"/>
                    </a:ext>
                  </a:extLst>
                </a:gridCol>
                <a:gridCol w="3198135">
                  <a:extLst>
                    <a:ext uri="{9D8B030D-6E8A-4147-A177-3AD203B41FA5}">
                      <a16:colId xmlns:a16="http://schemas.microsoft.com/office/drawing/2014/main" val="1199438212"/>
                    </a:ext>
                  </a:extLst>
                </a:gridCol>
                <a:gridCol w="3527648">
                  <a:extLst>
                    <a:ext uri="{9D8B030D-6E8A-4147-A177-3AD203B41FA5}">
                      <a16:colId xmlns:a16="http://schemas.microsoft.com/office/drawing/2014/main" val="1055331514"/>
                    </a:ext>
                  </a:extLst>
                </a:gridCol>
              </a:tblGrid>
              <a:tr h="753415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600" dirty="0"/>
                        <a:t>Sg.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600" dirty="0"/>
                        <a:t>Pl.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5604843"/>
                  </a:ext>
                </a:extLst>
              </a:tr>
              <a:tr h="753415">
                <a:tc>
                  <a:txBody>
                    <a:bodyPr/>
                    <a:lstStyle/>
                    <a:p>
                      <a:r>
                        <a:rPr lang="hr-HR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600" dirty="0" err="1"/>
                        <a:t>ich</a:t>
                      </a:r>
                      <a:r>
                        <a:rPr lang="hr-HR" sz="3600" baseline="0" dirty="0"/>
                        <a:t> </a:t>
                      </a:r>
                      <a:r>
                        <a:rPr lang="hr-HR" sz="3600" baseline="0" dirty="0" err="1"/>
                        <a:t>muss</a:t>
                      </a:r>
                      <a:endParaRPr lang="hr-H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600" dirty="0"/>
                        <a:t>1. </a:t>
                      </a:r>
                      <a:r>
                        <a:rPr lang="hr-HR" sz="3600" dirty="0" err="1"/>
                        <a:t>wir</a:t>
                      </a:r>
                      <a:r>
                        <a:rPr lang="hr-HR" sz="3600" dirty="0"/>
                        <a:t> </a:t>
                      </a:r>
                      <a:r>
                        <a:rPr lang="hr-HR" sz="3600" dirty="0" err="1"/>
                        <a:t>müssen</a:t>
                      </a:r>
                      <a:endParaRPr lang="hr-HR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256180"/>
                  </a:ext>
                </a:extLst>
              </a:tr>
              <a:tr h="753415">
                <a:tc>
                  <a:txBody>
                    <a:bodyPr/>
                    <a:lstStyle/>
                    <a:p>
                      <a:r>
                        <a:rPr lang="hr-HR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600" dirty="0" err="1"/>
                        <a:t>du</a:t>
                      </a:r>
                      <a:r>
                        <a:rPr lang="hr-HR" sz="3600" dirty="0"/>
                        <a:t> </a:t>
                      </a:r>
                      <a:r>
                        <a:rPr lang="hr-HR" sz="3600" dirty="0" err="1"/>
                        <a:t>musst</a:t>
                      </a:r>
                      <a:endParaRPr lang="hr-H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600" dirty="0"/>
                        <a:t>2. </a:t>
                      </a:r>
                      <a:r>
                        <a:rPr lang="hr-HR" sz="3600" dirty="0" err="1"/>
                        <a:t>ihr</a:t>
                      </a:r>
                      <a:r>
                        <a:rPr lang="hr-HR" sz="3600" dirty="0"/>
                        <a:t> </a:t>
                      </a:r>
                      <a:r>
                        <a:rPr lang="hr-HR" sz="3600" dirty="0" err="1"/>
                        <a:t>müsst</a:t>
                      </a:r>
                      <a:endParaRPr lang="hr-HR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9739606"/>
                  </a:ext>
                </a:extLst>
              </a:tr>
              <a:tr h="753415">
                <a:tc>
                  <a:txBody>
                    <a:bodyPr/>
                    <a:lstStyle/>
                    <a:p>
                      <a:r>
                        <a:rPr lang="hr-HR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600" dirty="0" err="1"/>
                        <a:t>er</a:t>
                      </a:r>
                      <a:r>
                        <a:rPr lang="hr-HR" sz="3600" dirty="0"/>
                        <a:t>/</a:t>
                      </a:r>
                      <a:r>
                        <a:rPr lang="hr-HR" sz="3600" dirty="0" err="1"/>
                        <a:t>sie</a:t>
                      </a:r>
                      <a:r>
                        <a:rPr lang="hr-HR" sz="3600" dirty="0"/>
                        <a:t>/</a:t>
                      </a:r>
                      <a:r>
                        <a:rPr lang="hr-HR" sz="3600" dirty="0" err="1"/>
                        <a:t>es</a:t>
                      </a:r>
                      <a:r>
                        <a:rPr lang="hr-HR" sz="3600" dirty="0"/>
                        <a:t> </a:t>
                      </a:r>
                      <a:r>
                        <a:rPr lang="hr-HR" sz="3600" dirty="0" err="1"/>
                        <a:t>muss</a:t>
                      </a:r>
                      <a:endParaRPr lang="hr-H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600" dirty="0"/>
                        <a:t>3. </a:t>
                      </a:r>
                      <a:r>
                        <a:rPr lang="hr-HR" sz="3600" dirty="0" err="1"/>
                        <a:t>sie</a:t>
                      </a:r>
                      <a:r>
                        <a:rPr lang="hr-HR" sz="3600" dirty="0"/>
                        <a:t>/</a:t>
                      </a:r>
                      <a:r>
                        <a:rPr lang="hr-HR" sz="3600" dirty="0" err="1"/>
                        <a:t>Sie</a:t>
                      </a:r>
                      <a:r>
                        <a:rPr lang="hr-HR" sz="3600" dirty="0"/>
                        <a:t> </a:t>
                      </a:r>
                      <a:r>
                        <a:rPr lang="hr-HR" sz="3600" dirty="0" err="1"/>
                        <a:t>müssen</a:t>
                      </a:r>
                      <a:endParaRPr lang="hr-HR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0318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3120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mögen</a:t>
            </a:r>
            <a:r>
              <a:rPr lang="hr-HR" dirty="0"/>
              <a:t> – voljeti; željeti</a:t>
            </a:r>
          </a:p>
        </p:txBody>
      </p:sp>
      <p:graphicFrame>
        <p:nvGraphicFramePr>
          <p:cNvPr id="6" name="Tablic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6118932"/>
              </p:ext>
            </p:extLst>
          </p:nvPr>
        </p:nvGraphicFramePr>
        <p:xfrm>
          <a:off x="1443112" y="1797490"/>
          <a:ext cx="7222588" cy="3013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805">
                  <a:extLst>
                    <a:ext uri="{9D8B030D-6E8A-4147-A177-3AD203B41FA5}">
                      <a16:colId xmlns:a16="http://schemas.microsoft.com/office/drawing/2014/main" val="3589340921"/>
                    </a:ext>
                  </a:extLst>
                </a:gridCol>
                <a:gridCol w="3198135">
                  <a:extLst>
                    <a:ext uri="{9D8B030D-6E8A-4147-A177-3AD203B41FA5}">
                      <a16:colId xmlns:a16="http://schemas.microsoft.com/office/drawing/2014/main" val="1199438212"/>
                    </a:ext>
                  </a:extLst>
                </a:gridCol>
                <a:gridCol w="3527648">
                  <a:extLst>
                    <a:ext uri="{9D8B030D-6E8A-4147-A177-3AD203B41FA5}">
                      <a16:colId xmlns:a16="http://schemas.microsoft.com/office/drawing/2014/main" val="1055331514"/>
                    </a:ext>
                  </a:extLst>
                </a:gridCol>
              </a:tblGrid>
              <a:tr h="753415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600" dirty="0"/>
                        <a:t>Sg.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600" dirty="0"/>
                        <a:t>Pl.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5604843"/>
                  </a:ext>
                </a:extLst>
              </a:tr>
              <a:tr h="753415">
                <a:tc>
                  <a:txBody>
                    <a:bodyPr/>
                    <a:lstStyle/>
                    <a:p>
                      <a:r>
                        <a:rPr lang="hr-HR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600" dirty="0" err="1"/>
                        <a:t>ich</a:t>
                      </a:r>
                      <a:r>
                        <a:rPr lang="hr-HR" sz="3600" baseline="0" dirty="0"/>
                        <a:t> </a:t>
                      </a:r>
                      <a:r>
                        <a:rPr lang="hr-HR" sz="3600" baseline="0" dirty="0" err="1"/>
                        <a:t>mag</a:t>
                      </a:r>
                      <a:endParaRPr lang="hr-H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600" dirty="0"/>
                        <a:t>1. </a:t>
                      </a:r>
                      <a:r>
                        <a:rPr lang="hr-HR" sz="3600" dirty="0" err="1"/>
                        <a:t>wir</a:t>
                      </a:r>
                      <a:r>
                        <a:rPr lang="hr-HR" sz="3600" dirty="0"/>
                        <a:t> </a:t>
                      </a:r>
                      <a:r>
                        <a:rPr lang="hr-HR" sz="3600" dirty="0" err="1"/>
                        <a:t>mögen</a:t>
                      </a:r>
                      <a:endParaRPr lang="hr-HR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256180"/>
                  </a:ext>
                </a:extLst>
              </a:tr>
              <a:tr h="753415">
                <a:tc>
                  <a:txBody>
                    <a:bodyPr/>
                    <a:lstStyle/>
                    <a:p>
                      <a:r>
                        <a:rPr lang="hr-HR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600" dirty="0" err="1"/>
                        <a:t>du</a:t>
                      </a:r>
                      <a:r>
                        <a:rPr lang="hr-HR" sz="3600" dirty="0"/>
                        <a:t> </a:t>
                      </a:r>
                      <a:r>
                        <a:rPr lang="hr-HR" sz="3600" dirty="0" err="1"/>
                        <a:t>magst</a:t>
                      </a:r>
                      <a:endParaRPr lang="hr-H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600" dirty="0"/>
                        <a:t>2. </a:t>
                      </a:r>
                      <a:r>
                        <a:rPr lang="hr-HR" sz="3600" dirty="0" err="1"/>
                        <a:t>ihr</a:t>
                      </a:r>
                      <a:r>
                        <a:rPr lang="hr-HR" sz="3600" dirty="0"/>
                        <a:t> </a:t>
                      </a:r>
                      <a:r>
                        <a:rPr lang="hr-HR" sz="3600" dirty="0" err="1"/>
                        <a:t>mögt</a:t>
                      </a:r>
                      <a:endParaRPr lang="hr-HR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9739606"/>
                  </a:ext>
                </a:extLst>
              </a:tr>
              <a:tr h="753415">
                <a:tc>
                  <a:txBody>
                    <a:bodyPr/>
                    <a:lstStyle/>
                    <a:p>
                      <a:r>
                        <a:rPr lang="hr-HR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600" dirty="0" err="1"/>
                        <a:t>er</a:t>
                      </a:r>
                      <a:r>
                        <a:rPr lang="hr-HR" sz="3600" dirty="0"/>
                        <a:t>/</a:t>
                      </a:r>
                      <a:r>
                        <a:rPr lang="hr-HR" sz="3600" dirty="0" err="1"/>
                        <a:t>sie</a:t>
                      </a:r>
                      <a:r>
                        <a:rPr lang="hr-HR" sz="3600" dirty="0"/>
                        <a:t>/</a:t>
                      </a:r>
                      <a:r>
                        <a:rPr lang="hr-HR" sz="3600" dirty="0" err="1"/>
                        <a:t>es</a:t>
                      </a:r>
                      <a:r>
                        <a:rPr lang="hr-HR" sz="3600" dirty="0"/>
                        <a:t> </a:t>
                      </a:r>
                      <a:r>
                        <a:rPr lang="hr-HR" sz="3600" dirty="0" err="1"/>
                        <a:t>mag</a:t>
                      </a:r>
                      <a:endParaRPr lang="hr-H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600" dirty="0"/>
                        <a:t>3. </a:t>
                      </a:r>
                      <a:r>
                        <a:rPr lang="hr-HR" sz="3600" dirty="0" err="1"/>
                        <a:t>sie</a:t>
                      </a:r>
                      <a:r>
                        <a:rPr lang="hr-HR" sz="3600" dirty="0"/>
                        <a:t>/</a:t>
                      </a:r>
                      <a:r>
                        <a:rPr lang="hr-HR" sz="3600" dirty="0" err="1"/>
                        <a:t>Sie</a:t>
                      </a:r>
                      <a:r>
                        <a:rPr lang="hr-HR" sz="3600" dirty="0"/>
                        <a:t> </a:t>
                      </a:r>
                      <a:r>
                        <a:rPr lang="hr-HR" sz="3600" dirty="0" err="1"/>
                        <a:t>mögen</a:t>
                      </a:r>
                      <a:endParaRPr lang="hr-HR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0318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4337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sollen</a:t>
            </a:r>
            <a:r>
              <a:rPr lang="hr-HR" dirty="0"/>
              <a:t> - trebati</a:t>
            </a:r>
          </a:p>
        </p:txBody>
      </p:sp>
      <p:graphicFrame>
        <p:nvGraphicFramePr>
          <p:cNvPr id="6" name="Tablic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3252463"/>
              </p:ext>
            </p:extLst>
          </p:nvPr>
        </p:nvGraphicFramePr>
        <p:xfrm>
          <a:off x="1443112" y="1797490"/>
          <a:ext cx="7222588" cy="3013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805">
                  <a:extLst>
                    <a:ext uri="{9D8B030D-6E8A-4147-A177-3AD203B41FA5}">
                      <a16:colId xmlns:a16="http://schemas.microsoft.com/office/drawing/2014/main" val="3589340921"/>
                    </a:ext>
                  </a:extLst>
                </a:gridCol>
                <a:gridCol w="3198135">
                  <a:extLst>
                    <a:ext uri="{9D8B030D-6E8A-4147-A177-3AD203B41FA5}">
                      <a16:colId xmlns:a16="http://schemas.microsoft.com/office/drawing/2014/main" val="1199438212"/>
                    </a:ext>
                  </a:extLst>
                </a:gridCol>
                <a:gridCol w="3527648">
                  <a:extLst>
                    <a:ext uri="{9D8B030D-6E8A-4147-A177-3AD203B41FA5}">
                      <a16:colId xmlns:a16="http://schemas.microsoft.com/office/drawing/2014/main" val="1055331514"/>
                    </a:ext>
                  </a:extLst>
                </a:gridCol>
              </a:tblGrid>
              <a:tr h="753415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600" dirty="0"/>
                        <a:t>Sg.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600" dirty="0"/>
                        <a:t>Pl.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5604843"/>
                  </a:ext>
                </a:extLst>
              </a:tr>
              <a:tr h="753415">
                <a:tc>
                  <a:txBody>
                    <a:bodyPr/>
                    <a:lstStyle/>
                    <a:p>
                      <a:r>
                        <a:rPr lang="hr-HR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600" dirty="0" err="1"/>
                        <a:t>ich</a:t>
                      </a:r>
                      <a:r>
                        <a:rPr lang="hr-HR" sz="3600" baseline="0" dirty="0"/>
                        <a:t> </a:t>
                      </a:r>
                      <a:r>
                        <a:rPr lang="hr-HR" sz="3600" baseline="0" dirty="0" err="1"/>
                        <a:t>soll</a:t>
                      </a:r>
                      <a:endParaRPr lang="hr-H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600" dirty="0"/>
                        <a:t>1. </a:t>
                      </a:r>
                      <a:r>
                        <a:rPr lang="hr-HR" sz="3600" dirty="0" err="1"/>
                        <a:t>wir</a:t>
                      </a:r>
                      <a:r>
                        <a:rPr lang="hr-HR" sz="3600" dirty="0"/>
                        <a:t> </a:t>
                      </a:r>
                      <a:r>
                        <a:rPr lang="hr-HR" sz="3600" dirty="0" err="1"/>
                        <a:t>sollen</a:t>
                      </a:r>
                      <a:endParaRPr lang="hr-HR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256180"/>
                  </a:ext>
                </a:extLst>
              </a:tr>
              <a:tr h="753415">
                <a:tc>
                  <a:txBody>
                    <a:bodyPr/>
                    <a:lstStyle/>
                    <a:p>
                      <a:r>
                        <a:rPr lang="hr-HR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600" dirty="0" err="1"/>
                        <a:t>du</a:t>
                      </a:r>
                      <a:r>
                        <a:rPr lang="hr-HR" sz="3600" dirty="0"/>
                        <a:t> </a:t>
                      </a:r>
                      <a:r>
                        <a:rPr lang="hr-HR" sz="3600" dirty="0" err="1"/>
                        <a:t>sollst</a:t>
                      </a:r>
                      <a:endParaRPr lang="hr-H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600" dirty="0"/>
                        <a:t>2. </a:t>
                      </a:r>
                      <a:r>
                        <a:rPr lang="hr-HR" sz="3600" dirty="0" err="1"/>
                        <a:t>ihr</a:t>
                      </a:r>
                      <a:r>
                        <a:rPr lang="hr-HR" sz="3600" dirty="0"/>
                        <a:t> </a:t>
                      </a:r>
                      <a:r>
                        <a:rPr lang="hr-HR" sz="3600" dirty="0" err="1"/>
                        <a:t>sollt</a:t>
                      </a:r>
                      <a:endParaRPr lang="hr-HR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9739606"/>
                  </a:ext>
                </a:extLst>
              </a:tr>
              <a:tr h="753415">
                <a:tc>
                  <a:txBody>
                    <a:bodyPr/>
                    <a:lstStyle/>
                    <a:p>
                      <a:r>
                        <a:rPr lang="hr-HR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600" dirty="0" err="1"/>
                        <a:t>er</a:t>
                      </a:r>
                      <a:r>
                        <a:rPr lang="hr-HR" sz="3600" dirty="0"/>
                        <a:t>/</a:t>
                      </a:r>
                      <a:r>
                        <a:rPr lang="hr-HR" sz="3600" dirty="0" err="1"/>
                        <a:t>sie</a:t>
                      </a:r>
                      <a:r>
                        <a:rPr lang="hr-HR" sz="3600" dirty="0"/>
                        <a:t>/</a:t>
                      </a:r>
                      <a:r>
                        <a:rPr lang="hr-HR" sz="3600" dirty="0" err="1"/>
                        <a:t>es</a:t>
                      </a:r>
                      <a:r>
                        <a:rPr lang="hr-HR" sz="3600" dirty="0"/>
                        <a:t> </a:t>
                      </a:r>
                      <a:r>
                        <a:rPr lang="hr-HR" sz="3600" dirty="0" err="1"/>
                        <a:t>soll</a:t>
                      </a:r>
                      <a:endParaRPr lang="hr-H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600" dirty="0"/>
                        <a:t>3. </a:t>
                      </a:r>
                      <a:r>
                        <a:rPr lang="hr-HR" sz="3600" dirty="0" err="1"/>
                        <a:t>sie</a:t>
                      </a:r>
                      <a:r>
                        <a:rPr lang="hr-HR" sz="3600" dirty="0"/>
                        <a:t>/</a:t>
                      </a:r>
                      <a:r>
                        <a:rPr lang="hr-HR" sz="3600" dirty="0" err="1"/>
                        <a:t>Sie</a:t>
                      </a:r>
                      <a:r>
                        <a:rPr lang="hr-HR" sz="3600" dirty="0"/>
                        <a:t> </a:t>
                      </a:r>
                      <a:r>
                        <a:rPr lang="hr-HR" sz="3600" dirty="0" err="1"/>
                        <a:t>sollen</a:t>
                      </a:r>
                      <a:endParaRPr lang="hr-HR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0318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9256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80824" y="207815"/>
            <a:ext cx="8272975" cy="1325563"/>
          </a:xfrm>
        </p:spPr>
        <p:txBody>
          <a:bodyPr/>
          <a:lstStyle/>
          <a:p>
            <a:r>
              <a:rPr lang="hr-HR" dirty="0" err="1"/>
              <a:t>müssen</a:t>
            </a:r>
            <a:r>
              <a:rPr lang="hr-HR" dirty="0"/>
              <a:t>, </a:t>
            </a:r>
            <a:r>
              <a:rPr lang="hr-HR" dirty="0" err="1"/>
              <a:t>mögen</a:t>
            </a:r>
            <a:r>
              <a:rPr lang="hr-HR" dirty="0"/>
              <a:t>, </a:t>
            </a:r>
            <a:r>
              <a:rPr lang="hr-HR" dirty="0" err="1"/>
              <a:t>sollen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533378"/>
            <a:ext cx="10515600" cy="4643585"/>
          </a:xfrm>
        </p:spPr>
        <p:txBody>
          <a:bodyPr/>
          <a:lstStyle/>
          <a:p>
            <a:r>
              <a:rPr lang="hr-HR" dirty="0" err="1"/>
              <a:t>Wo</a:t>
            </a:r>
            <a:r>
              <a:rPr lang="hr-HR" dirty="0"/>
              <a:t> </a:t>
            </a:r>
            <a:r>
              <a:rPr lang="hr-HR" dirty="0" err="1"/>
              <a:t>ist</a:t>
            </a:r>
            <a:r>
              <a:rPr lang="hr-HR" dirty="0"/>
              <a:t> Michael? </a:t>
            </a:r>
            <a:r>
              <a:rPr lang="hr-HR" dirty="0" err="1"/>
              <a:t>Ich</a:t>
            </a:r>
            <a:r>
              <a:rPr lang="hr-HR" dirty="0"/>
              <a:t> </a:t>
            </a:r>
            <a:r>
              <a:rPr lang="hr-HR" dirty="0" err="1"/>
              <a:t>brauche</a:t>
            </a:r>
            <a:r>
              <a:rPr lang="hr-HR" dirty="0"/>
              <a:t> </a:t>
            </a:r>
            <a:r>
              <a:rPr lang="hr-HR" dirty="0" err="1"/>
              <a:t>ihn</a:t>
            </a:r>
            <a:r>
              <a:rPr lang="hr-HR" dirty="0"/>
              <a:t>. </a:t>
            </a:r>
            <a:r>
              <a:rPr lang="hr-HR" dirty="0" err="1"/>
              <a:t>Ich</a:t>
            </a:r>
            <a:r>
              <a:rPr lang="hr-HR" dirty="0"/>
              <a:t> ______ </a:t>
            </a:r>
            <a:r>
              <a:rPr lang="hr-HR" dirty="0" err="1"/>
              <a:t>ihm</a:t>
            </a:r>
            <a:r>
              <a:rPr lang="hr-HR" dirty="0"/>
              <a:t> </a:t>
            </a:r>
            <a:r>
              <a:rPr lang="hr-HR" dirty="0" err="1"/>
              <a:t>etwas</a:t>
            </a:r>
            <a:r>
              <a:rPr lang="hr-HR" dirty="0"/>
              <a:t> </a:t>
            </a:r>
            <a:r>
              <a:rPr lang="hr-HR" dirty="0" err="1"/>
              <a:t>sagen</a:t>
            </a:r>
            <a:r>
              <a:rPr lang="hr-HR" dirty="0"/>
              <a:t>.</a:t>
            </a:r>
          </a:p>
          <a:p>
            <a:r>
              <a:rPr lang="hr-HR" dirty="0" err="1"/>
              <a:t>Du</a:t>
            </a:r>
            <a:r>
              <a:rPr lang="hr-HR" dirty="0"/>
              <a:t> _________ </a:t>
            </a:r>
            <a:r>
              <a:rPr lang="hr-HR" dirty="0" err="1"/>
              <a:t>den</a:t>
            </a:r>
            <a:r>
              <a:rPr lang="hr-HR" dirty="0"/>
              <a:t> </a:t>
            </a:r>
            <a:r>
              <a:rPr lang="hr-HR" dirty="0" err="1"/>
              <a:t>Müll</a:t>
            </a:r>
            <a:r>
              <a:rPr lang="hr-HR" dirty="0"/>
              <a:t> jeden </a:t>
            </a:r>
            <a:r>
              <a:rPr lang="hr-HR" dirty="0" err="1"/>
              <a:t>Tag</a:t>
            </a:r>
            <a:r>
              <a:rPr lang="hr-HR" dirty="0"/>
              <a:t> </a:t>
            </a:r>
            <a:r>
              <a:rPr lang="hr-HR" dirty="0" err="1"/>
              <a:t>heruntertragen</a:t>
            </a:r>
            <a:r>
              <a:rPr lang="hr-HR" dirty="0"/>
              <a:t>.</a:t>
            </a:r>
          </a:p>
          <a:p>
            <a:r>
              <a:rPr lang="hr-HR" dirty="0" err="1"/>
              <a:t>Mein</a:t>
            </a:r>
            <a:r>
              <a:rPr lang="hr-HR" dirty="0"/>
              <a:t> </a:t>
            </a:r>
            <a:r>
              <a:rPr lang="hr-HR" dirty="0" err="1"/>
              <a:t>Bruder</a:t>
            </a:r>
            <a:r>
              <a:rPr lang="hr-HR" dirty="0"/>
              <a:t> ________ im </a:t>
            </a:r>
            <a:r>
              <a:rPr lang="hr-HR" dirty="0" err="1"/>
              <a:t>Sommer</a:t>
            </a:r>
            <a:r>
              <a:rPr lang="hr-HR" dirty="0"/>
              <a:t> </a:t>
            </a:r>
            <a:r>
              <a:rPr lang="hr-HR" dirty="0" err="1"/>
              <a:t>ins</a:t>
            </a:r>
            <a:r>
              <a:rPr lang="hr-HR" dirty="0"/>
              <a:t> </a:t>
            </a:r>
            <a:r>
              <a:rPr lang="hr-HR" dirty="0" err="1"/>
              <a:t>Gebirge</a:t>
            </a:r>
            <a:r>
              <a:rPr lang="hr-HR" dirty="0"/>
              <a:t> </a:t>
            </a:r>
            <a:r>
              <a:rPr lang="hr-HR" dirty="0" err="1"/>
              <a:t>fahren</a:t>
            </a:r>
            <a:r>
              <a:rPr lang="hr-HR" dirty="0"/>
              <a:t>.</a:t>
            </a:r>
          </a:p>
          <a:p>
            <a:r>
              <a:rPr lang="hr-HR" dirty="0" err="1"/>
              <a:t>Wir</a:t>
            </a:r>
            <a:r>
              <a:rPr lang="hr-HR" dirty="0"/>
              <a:t> ____________ </a:t>
            </a:r>
            <a:r>
              <a:rPr lang="hr-HR" dirty="0" err="1"/>
              <a:t>Mathematik</a:t>
            </a:r>
            <a:r>
              <a:rPr lang="hr-HR" dirty="0"/>
              <a:t> </a:t>
            </a:r>
            <a:r>
              <a:rPr lang="hr-HR" dirty="0" err="1"/>
              <a:t>lernen</a:t>
            </a:r>
            <a:r>
              <a:rPr lang="hr-HR" dirty="0"/>
              <a:t>. </a:t>
            </a:r>
          </a:p>
          <a:p>
            <a:r>
              <a:rPr lang="hr-HR" dirty="0" err="1"/>
              <a:t>Ihr</a:t>
            </a:r>
            <a:r>
              <a:rPr lang="hr-HR" dirty="0"/>
              <a:t> __________ im </a:t>
            </a:r>
            <a:r>
              <a:rPr lang="hr-HR" dirty="0" err="1"/>
              <a:t>Winter</a:t>
            </a:r>
            <a:r>
              <a:rPr lang="hr-HR" dirty="0"/>
              <a:t> </a:t>
            </a:r>
            <a:r>
              <a:rPr lang="hr-HR" dirty="0" err="1"/>
              <a:t>Skifahren</a:t>
            </a:r>
            <a:r>
              <a:rPr lang="hr-HR" dirty="0"/>
              <a:t>.</a:t>
            </a:r>
          </a:p>
          <a:p>
            <a:r>
              <a:rPr lang="hr-HR" dirty="0" err="1"/>
              <a:t>Die</a:t>
            </a:r>
            <a:r>
              <a:rPr lang="hr-HR" dirty="0"/>
              <a:t> </a:t>
            </a:r>
            <a:r>
              <a:rPr lang="hr-HR" dirty="0" err="1"/>
              <a:t>Eltern</a:t>
            </a:r>
            <a:r>
              <a:rPr lang="hr-HR" dirty="0"/>
              <a:t> ____________ </a:t>
            </a:r>
            <a:r>
              <a:rPr lang="hr-HR" dirty="0" err="1"/>
              <a:t>mehr</a:t>
            </a:r>
            <a:r>
              <a:rPr lang="hr-HR" dirty="0"/>
              <a:t> </a:t>
            </a:r>
            <a:r>
              <a:rPr lang="hr-HR" dirty="0" err="1"/>
              <a:t>Zeit</a:t>
            </a:r>
            <a:r>
              <a:rPr lang="hr-HR" dirty="0"/>
              <a:t> </a:t>
            </a:r>
            <a:r>
              <a:rPr lang="hr-HR" dirty="0" err="1"/>
              <a:t>für</a:t>
            </a:r>
            <a:r>
              <a:rPr lang="hr-HR" dirty="0"/>
              <a:t> </a:t>
            </a:r>
            <a:r>
              <a:rPr lang="hr-HR" dirty="0" err="1"/>
              <a:t>ihre</a:t>
            </a:r>
            <a:r>
              <a:rPr lang="hr-HR" dirty="0"/>
              <a:t> </a:t>
            </a:r>
            <a:r>
              <a:rPr lang="hr-HR" dirty="0" err="1"/>
              <a:t>Kinder</a:t>
            </a:r>
            <a:r>
              <a:rPr lang="hr-HR" dirty="0"/>
              <a:t> </a:t>
            </a:r>
            <a:r>
              <a:rPr lang="hr-HR" dirty="0" err="1"/>
              <a:t>haben</a:t>
            </a:r>
            <a:r>
              <a:rPr lang="hr-HR" dirty="0"/>
              <a:t>.</a:t>
            </a:r>
          </a:p>
          <a:p>
            <a:r>
              <a:rPr lang="hr-HR" dirty="0"/>
              <a:t>Klara _________ </a:t>
            </a:r>
            <a:r>
              <a:rPr lang="hr-HR" dirty="0" err="1"/>
              <a:t>Klavier</a:t>
            </a:r>
            <a:r>
              <a:rPr lang="hr-HR" dirty="0"/>
              <a:t> </a:t>
            </a:r>
            <a:r>
              <a:rPr lang="hr-HR" dirty="0" err="1"/>
              <a:t>spielen</a:t>
            </a:r>
            <a:r>
              <a:rPr lang="hr-HR" dirty="0"/>
              <a:t>. </a:t>
            </a:r>
          </a:p>
          <a:p>
            <a:r>
              <a:rPr lang="hr-HR" dirty="0" err="1"/>
              <a:t>Ich</a:t>
            </a:r>
            <a:r>
              <a:rPr lang="hr-HR" dirty="0"/>
              <a:t> ________ </a:t>
            </a:r>
            <a:r>
              <a:rPr lang="hr-HR" dirty="0" err="1"/>
              <a:t>viele</a:t>
            </a:r>
            <a:r>
              <a:rPr lang="hr-HR" dirty="0"/>
              <a:t> </a:t>
            </a:r>
            <a:r>
              <a:rPr lang="hr-HR" dirty="0" err="1"/>
              <a:t>neue</a:t>
            </a:r>
            <a:r>
              <a:rPr lang="hr-HR" dirty="0"/>
              <a:t> </a:t>
            </a:r>
            <a:r>
              <a:rPr lang="hr-HR" dirty="0" err="1"/>
              <a:t>Wörter</a:t>
            </a:r>
            <a:r>
              <a:rPr lang="hr-HR" dirty="0"/>
              <a:t> </a:t>
            </a:r>
            <a:r>
              <a:rPr lang="hr-HR" dirty="0" err="1"/>
              <a:t>lernen</a:t>
            </a:r>
            <a:r>
              <a:rPr lang="hr-HR" dirty="0"/>
              <a:t>.</a:t>
            </a:r>
          </a:p>
          <a:p>
            <a:r>
              <a:rPr lang="hr-HR" dirty="0" err="1"/>
              <a:t>Du</a:t>
            </a:r>
            <a:r>
              <a:rPr lang="hr-HR" dirty="0"/>
              <a:t> ___________ </a:t>
            </a:r>
            <a:r>
              <a:rPr lang="hr-HR" dirty="0" err="1"/>
              <a:t>schneller</a:t>
            </a:r>
            <a:r>
              <a:rPr lang="hr-HR" dirty="0"/>
              <a:t> </a:t>
            </a:r>
            <a:r>
              <a:rPr lang="hr-HR" dirty="0" err="1"/>
              <a:t>schreiben</a:t>
            </a:r>
            <a:r>
              <a:rPr lang="hr-H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469254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172</Words>
  <Application>Microsoft Office PowerPoint</Application>
  <PresentationFormat>Široki zaslon</PresentationFormat>
  <Paragraphs>48</Paragraphs>
  <Slides>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sustava Office</vt:lpstr>
      <vt:lpstr>Modalverben</vt:lpstr>
      <vt:lpstr>müssen - morati</vt:lpstr>
      <vt:lpstr>mögen – voljeti; željeti</vt:lpstr>
      <vt:lpstr>sollen - trebati</vt:lpstr>
      <vt:lpstr>müssen, mögen, sollen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Modalverben</dc:title>
  <dc:creator>Korisnik</dc:creator>
  <cp:lastModifiedBy>Korisnik</cp:lastModifiedBy>
  <cp:revision>5</cp:revision>
  <dcterms:created xsi:type="dcterms:W3CDTF">2016-03-06T20:55:55Z</dcterms:created>
  <dcterms:modified xsi:type="dcterms:W3CDTF">2016-03-06T21:13:39Z</dcterms:modified>
</cp:coreProperties>
</file>