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0A44-4F8E-408C-BFF9-57B40A568BB4}" type="datetimeFigureOut">
              <a:rPr lang="hr-HR" smtClean="0"/>
              <a:t>16.10.2016.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AECD87E-D923-4330-AA2E-B3F98E1859FA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602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0A44-4F8E-408C-BFF9-57B40A568BB4}" type="datetimeFigureOut">
              <a:rPr lang="hr-HR" smtClean="0"/>
              <a:t>16.10.2016.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D87E-D923-4330-AA2E-B3F98E1859FA}" type="slidenum">
              <a:rPr lang="hr-HR" smtClean="0"/>
              <a:t>‹#›</a:t>
            </a:fld>
            <a:endParaRPr lang="hr-H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125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0A44-4F8E-408C-BFF9-57B40A568BB4}" type="datetimeFigureOut">
              <a:rPr lang="hr-HR" smtClean="0"/>
              <a:t>16.10.2016.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D87E-D923-4330-AA2E-B3F98E1859FA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80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0A44-4F8E-408C-BFF9-57B40A568BB4}" type="datetimeFigureOut">
              <a:rPr lang="hr-HR" smtClean="0"/>
              <a:t>16.10.2016.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D87E-D923-4330-AA2E-B3F98E1859FA}" type="slidenum">
              <a:rPr lang="hr-HR" smtClean="0"/>
              <a:t>‹#›</a:t>
            </a:fld>
            <a:endParaRPr lang="hr-H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10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0A44-4F8E-408C-BFF9-57B40A568BB4}" type="datetimeFigureOut">
              <a:rPr lang="hr-HR" smtClean="0"/>
              <a:t>16.10.2016.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D87E-D923-4330-AA2E-B3F98E1859FA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0183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0A44-4F8E-408C-BFF9-57B40A568BB4}" type="datetimeFigureOut">
              <a:rPr lang="hr-HR" smtClean="0"/>
              <a:t>16.10.2016.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D87E-D923-4330-AA2E-B3F98E1859FA}" type="slidenum">
              <a:rPr lang="hr-HR" smtClean="0"/>
              <a:t>‹#›</a:t>
            </a:fld>
            <a:endParaRPr lang="hr-H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904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0A44-4F8E-408C-BFF9-57B40A568BB4}" type="datetimeFigureOut">
              <a:rPr lang="hr-HR" smtClean="0"/>
              <a:t>16.10.2016.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D87E-D923-4330-AA2E-B3F98E1859FA}" type="slidenum">
              <a:rPr lang="hr-HR" smtClean="0"/>
              <a:t>‹#›</a:t>
            </a:fld>
            <a:endParaRPr lang="hr-H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90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0A44-4F8E-408C-BFF9-57B40A568BB4}" type="datetimeFigureOut">
              <a:rPr lang="hr-HR" smtClean="0"/>
              <a:t>16.10.2016.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D87E-D923-4330-AA2E-B3F98E1859FA}" type="slidenum">
              <a:rPr lang="hr-HR" smtClean="0"/>
              <a:t>‹#›</a:t>
            </a:fld>
            <a:endParaRPr lang="hr-H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94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0A44-4F8E-408C-BFF9-57B40A568BB4}" type="datetimeFigureOut">
              <a:rPr lang="hr-HR" smtClean="0"/>
              <a:t>16.10.2016.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D87E-D923-4330-AA2E-B3F98E1859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410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0A44-4F8E-408C-BFF9-57B40A568BB4}" type="datetimeFigureOut">
              <a:rPr lang="hr-HR" smtClean="0"/>
              <a:t>16.10.2016.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D87E-D923-4330-AA2E-B3F98E1859FA}" type="slidenum">
              <a:rPr lang="hr-HR" smtClean="0"/>
              <a:t>‹#›</a:t>
            </a:fld>
            <a:endParaRPr lang="hr-H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5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C910A44-4F8E-408C-BFF9-57B40A568BB4}" type="datetimeFigureOut">
              <a:rPr lang="hr-HR" smtClean="0"/>
              <a:t>16.10.2016.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D87E-D923-4330-AA2E-B3F98E1859FA}" type="slidenum">
              <a:rPr lang="hr-HR" smtClean="0"/>
              <a:t>‹#›</a:t>
            </a:fld>
            <a:endParaRPr lang="hr-H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304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10A44-4F8E-408C-BFF9-57B40A568BB4}" type="datetimeFigureOut">
              <a:rPr lang="hr-HR" smtClean="0"/>
              <a:t>16.10.2016.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AECD87E-D923-4330-AA2E-B3F98E1859FA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67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DASS - SÄTZE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Rečenice s veznikom </a:t>
            </a:r>
            <a:r>
              <a:rPr lang="hr-HR" dirty="0" err="1"/>
              <a:t>dass</a:t>
            </a: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1625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Dass</a:t>
            </a:r>
            <a:r>
              <a:rPr lang="hr-HR" dirty="0"/>
              <a:t> - </a:t>
            </a:r>
            <a:r>
              <a:rPr lang="hr-HR" dirty="0" err="1"/>
              <a:t>satz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555074"/>
          </a:xfrm>
        </p:spPr>
        <p:txBody>
          <a:bodyPr>
            <a:normAutofit lnSpcReduction="10000"/>
          </a:bodyPr>
          <a:lstStyle/>
          <a:p>
            <a:r>
              <a:rPr lang="hr-HR" sz="2800" dirty="0"/>
              <a:t>vrsta zavisnosložene rečenice</a:t>
            </a:r>
          </a:p>
          <a:p>
            <a:r>
              <a:rPr lang="hr-HR" sz="2800" dirty="0"/>
              <a:t>veznik </a:t>
            </a:r>
            <a:r>
              <a:rPr lang="hr-HR" sz="2800" i="1" dirty="0" err="1"/>
              <a:t>dass</a:t>
            </a:r>
            <a:r>
              <a:rPr lang="hr-HR" sz="2800" dirty="0"/>
              <a:t> – u hrv. </a:t>
            </a:r>
            <a:r>
              <a:rPr lang="hr-HR" sz="2800" i="1" dirty="0"/>
              <a:t>da</a:t>
            </a:r>
            <a:r>
              <a:rPr lang="hr-HR" sz="2800" dirty="0"/>
              <a:t> (najčešće za objektne rečenice)</a:t>
            </a:r>
          </a:p>
          <a:p>
            <a:r>
              <a:rPr lang="hr-HR" sz="2800" dirty="0"/>
              <a:t>ispred veznika </a:t>
            </a:r>
            <a:r>
              <a:rPr lang="hr-HR" sz="2800" i="1" dirty="0" err="1"/>
              <a:t>dass</a:t>
            </a:r>
            <a:r>
              <a:rPr lang="hr-HR" sz="2800" dirty="0"/>
              <a:t> uvijek stoji zarez!</a:t>
            </a:r>
          </a:p>
          <a:p>
            <a:r>
              <a:rPr lang="hr-HR" sz="2800" dirty="0"/>
              <a:t>rečenica s veznikom </a:t>
            </a:r>
            <a:r>
              <a:rPr lang="hr-HR" sz="2800" i="1" dirty="0" err="1"/>
              <a:t>dass</a:t>
            </a:r>
            <a:r>
              <a:rPr lang="hr-HR" sz="2800" dirty="0"/>
              <a:t> dolazi iza uvodne, glavne </a:t>
            </a:r>
            <a:r>
              <a:rPr lang="hr-HR" sz="2800" dirty="0" err="1"/>
              <a:t>surečenice</a:t>
            </a:r>
            <a:r>
              <a:rPr lang="hr-HR" sz="2800" dirty="0"/>
              <a:t>:</a:t>
            </a:r>
          </a:p>
          <a:p>
            <a:r>
              <a:rPr lang="hr-HR" sz="2800" b="1" dirty="0" err="1"/>
              <a:t>Ich</a:t>
            </a:r>
            <a:r>
              <a:rPr lang="hr-HR" sz="2800" b="1" dirty="0"/>
              <a:t> </a:t>
            </a:r>
            <a:r>
              <a:rPr lang="hr-HR" sz="2800" b="1" dirty="0" err="1"/>
              <a:t>sehe</a:t>
            </a:r>
            <a:r>
              <a:rPr lang="hr-HR" sz="2800" dirty="0">
                <a:solidFill>
                  <a:srgbClr val="FF0000"/>
                </a:solidFill>
              </a:rPr>
              <a:t>,</a:t>
            </a:r>
            <a:r>
              <a:rPr lang="hr-HR" sz="2800" dirty="0"/>
              <a:t> </a:t>
            </a:r>
            <a:r>
              <a:rPr lang="hr-HR" sz="2800" i="1" dirty="0" err="1">
                <a:solidFill>
                  <a:srgbClr val="FF0000"/>
                </a:solidFill>
              </a:rPr>
              <a:t>dass</a:t>
            </a:r>
            <a:r>
              <a:rPr lang="hr-HR" sz="2800" i="1" dirty="0">
                <a:solidFill>
                  <a:srgbClr val="FF0000"/>
                </a:solidFill>
              </a:rPr>
              <a:t> Petra </a:t>
            </a:r>
            <a:r>
              <a:rPr lang="hr-HR" sz="2800" i="1" dirty="0" err="1">
                <a:solidFill>
                  <a:srgbClr val="FF0000"/>
                </a:solidFill>
              </a:rPr>
              <a:t>keine</a:t>
            </a:r>
            <a:r>
              <a:rPr lang="hr-HR" sz="2800" i="1" dirty="0">
                <a:solidFill>
                  <a:srgbClr val="FF0000"/>
                </a:solidFill>
              </a:rPr>
              <a:t> </a:t>
            </a:r>
            <a:r>
              <a:rPr lang="hr-HR" sz="2800" i="1" dirty="0" err="1">
                <a:solidFill>
                  <a:srgbClr val="FF0000"/>
                </a:solidFill>
              </a:rPr>
              <a:t>Hausaufgabe</a:t>
            </a:r>
            <a:r>
              <a:rPr lang="hr-HR" sz="2800" i="1" dirty="0">
                <a:solidFill>
                  <a:srgbClr val="FF0000"/>
                </a:solidFill>
              </a:rPr>
              <a:t> </a:t>
            </a:r>
            <a:r>
              <a:rPr lang="hr-HR" sz="2800" i="1" dirty="0" err="1">
                <a:solidFill>
                  <a:srgbClr val="FF0000"/>
                </a:solidFill>
              </a:rPr>
              <a:t>hat</a:t>
            </a:r>
            <a:r>
              <a:rPr lang="hr-HR" sz="2800" dirty="0"/>
              <a:t>.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74127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WORTFOLGE im </a:t>
            </a:r>
            <a:r>
              <a:rPr lang="hr-HR" dirty="0" err="1"/>
              <a:t>dass-satz</a:t>
            </a:r>
            <a:r>
              <a:rPr lang="hr-HR" dirty="0"/>
              <a:t> – RED RIJEČI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Učiteljica vidi da Petra nema zadaću.</a:t>
            </a:r>
          </a:p>
          <a:p>
            <a:r>
              <a:rPr lang="hr-HR" dirty="0"/>
              <a:t>Učiteljica vidi da nema zadaću Petra.</a:t>
            </a:r>
          </a:p>
          <a:p>
            <a:r>
              <a:rPr lang="hr-HR" dirty="0"/>
              <a:t>Učiteljica vidi da Petra zadaću nema.</a:t>
            </a:r>
          </a:p>
          <a:p>
            <a:endParaRPr lang="hr-HR" dirty="0"/>
          </a:p>
          <a:p>
            <a:r>
              <a:rPr lang="hr-HR" sz="2800" b="1" dirty="0" err="1"/>
              <a:t>Die</a:t>
            </a:r>
            <a:r>
              <a:rPr lang="hr-HR" sz="2800" b="1" dirty="0"/>
              <a:t> </a:t>
            </a:r>
            <a:r>
              <a:rPr lang="hr-HR" sz="2800" b="1" dirty="0" err="1"/>
              <a:t>Lehrerin</a:t>
            </a:r>
            <a:r>
              <a:rPr lang="hr-HR" sz="2800" b="1" dirty="0"/>
              <a:t> </a:t>
            </a:r>
            <a:r>
              <a:rPr lang="hr-HR" sz="2800" b="1" dirty="0" err="1"/>
              <a:t>sieht</a:t>
            </a:r>
            <a:r>
              <a:rPr lang="hr-HR" sz="2800" dirty="0">
                <a:solidFill>
                  <a:srgbClr val="0070C0"/>
                </a:solidFill>
              </a:rPr>
              <a:t>,</a:t>
            </a:r>
            <a:r>
              <a:rPr lang="hr-HR" sz="2800" dirty="0"/>
              <a:t> </a:t>
            </a:r>
            <a:r>
              <a:rPr lang="hr-HR" sz="2800" b="1" i="1" dirty="0" err="1">
                <a:solidFill>
                  <a:srgbClr val="0070C0"/>
                </a:solidFill>
              </a:rPr>
              <a:t>dass</a:t>
            </a:r>
            <a:r>
              <a:rPr lang="hr-HR" sz="2800" b="1" dirty="0"/>
              <a:t> Petra </a:t>
            </a:r>
            <a:r>
              <a:rPr lang="hr-HR" sz="2800" b="1" dirty="0" err="1"/>
              <a:t>keine</a:t>
            </a:r>
            <a:r>
              <a:rPr lang="hr-HR" sz="2800" b="1" dirty="0"/>
              <a:t> </a:t>
            </a:r>
            <a:r>
              <a:rPr lang="hr-HR" sz="2800" b="1" dirty="0" err="1"/>
              <a:t>Hausaufgabe</a:t>
            </a:r>
            <a:r>
              <a:rPr lang="hr-HR" sz="2800" b="1" dirty="0"/>
              <a:t> </a:t>
            </a:r>
            <a:r>
              <a:rPr lang="hr-HR" sz="2800" b="1" u="sng" dirty="0" err="1">
                <a:solidFill>
                  <a:srgbClr val="0070C0"/>
                </a:solidFill>
              </a:rPr>
              <a:t>hat</a:t>
            </a:r>
            <a:r>
              <a:rPr lang="hr-HR" sz="2800" dirty="0"/>
              <a:t>.</a:t>
            </a:r>
          </a:p>
        </p:txBody>
      </p:sp>
      <p:sp>
        <p:nvSpPr>
          <p:cNvPr id="4" name="Desna vitičasta zagrada 3"/>
          <p:cNvSpPr/>
          <p:nvPr/>
        </p:nvSpPr>
        <p:spPr>
          <a:xfrm>
            <a:off x="6091311" y="2138289"/>
            <a:ext cx="464234" cy="12801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Pravokutnik: zaobljeni kutovi 4"/>
          <p:cNvSpPr/>
          <p:nvPr/>
        </p:nvSpPr>
        <p:spPr>
          <a:xfrm>
            <a:off x="6766560" y="2307101"/>
            <a:ext cx="3066757" cy="94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Red riječi u hrvatskom je slobodan.</a:t>
            </a:r>
          </a:p>
        </p:txBody>
      </p:sp>
      <p:sp>
        <p:nvSpPr>
          <p:cNvPr id="6" name="Pravokutnik: zaobljeni kutovi 5"/>
          <p:cNvSpPr/>
          <p:nvPr/>
        </p:nvSpPr>
        <p:spPr>
          <a:xfrm>
            <a:off x="5134708" y="4646367"/>
            <a:ext cx="5739619" cy="94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Glagol u rečenici s </a:t>
            </a:r>
            <a:r>
              <a:rPr lang="hr-HR" dirty="0" err="1"/>
              <a:t>dass</a:t>
            </a:r>
            <a:r>
              <a:rPr lang="hr-HR" dirty="0"/>
              <a:t> dolazi na kraj – ŠTO DALJE OD ZAREZA!</a:t>
            </a:r>
          </a:p>
        </p:txBody>
      </p:sp>
    </p:spTree>
    <p:extLst>
      <p:ext uri="{BB962C8B-B14F-4D97-AF65-F5344CB8AC3E}">
        <p14:creationId xmlns:p14="http://schemas.microsoft.com/office/powerpoint/2010/main" val="3264993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BEISPIELE - PRIMJERI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Er sagt, dass er den ganzen Tag </a:t>
            </a:r>
            <a:r>
              <a:rPr lang="hr-HR" dirty="0" err="1"/>
              <a:t>arbeitet</a:t>
            </a:r>
            <a:r>
              <a:rPr lang="hr-HR" dirty="0"/>
              <a:t>.</a:t>
            </a:r>
          </a:p>
          <a:p>
            <a:r>
              <a:rPr lang="de-DE" dirty="0"/>
              <a:t>Ich s</a:t>
            </a:r>
            <a:r>
              <a:rPr lang="hr-HR" dirty="0" err="1"/>
              <a:t>ehe</a:t>
            </a:r>
            <a:r>
              <a:rPr lang="de-DE" dirty="0"/>
              <a:t>, dass jemand im Zimmer </a:t>
            </a:r>
            <a:r>
              <a:rPr lang="hr-HR" dirty="0" err="1"/>
              <a:t>ist</a:t>
            </a:r>
            <a:r>
              <a:rPr lang="de-DE" dirty="0"/>
              <a:t>.</a:t>
            </a:r>
          </a:p>
          <a:p>
            <a:r>
              <a:rPr lang="de-DE" dirty="0"/>
              <a:t>Es ist schade, dass ihr nicht kommen könnt.</a:t>
            </a:r>
          </a:p>
          <a:p>
            <a:r>
              <a:rPr lang="de-DE" dirty="0"/>
              <a:t>Ich </a:t>
            </a:r>
            <a:r>
              <a:rPr lang="hr-HR" dirty="0" err="1"/>
              <a:t>denke</a:t>
            </a:r>
            <a:r>
              <a:rPr lang="de-DE" dirty="0"/>
              <a:t>, dass wir auch </a:t>
            </a:r>
            <a:r>
              <a:rPr lang="hr-HR" dirty="0" err="1"/>
              <a:t>Englisch</a:t>
            </a:r>
            <a:r>
              <a:rPr lang="hr-HR" dirty="0"/>
              <a:t> </a:t>
            </a:r>
            <a:r>
              <a:rPr lang="hr-HR" dirty="0" err="1"/>
              <a:t>sprechen</a:t>
            </a:r>
            <a:r>
              <a:rPr lang="de-DE" dirty="0"/>
              <a:t>.</a:t>
            </a:r>
          </a:p>
          <a:p>
            <a:r>
              <a:rPr lang="de-DE" dirty="0"/>
              <a:t>Ich möchte, dass ihr mir gut zuhört.</a:t>
            </a: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1451579" y="1329136"/>
            <a:ext cx="10998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err="1"/>
              <a:t>Dass</a:t>
            </a:r>
            <a:r>
              <a:rPr lang="hr-HR" dirty="0"/>
              <a:t>- </a:t>
            </a:r>
            <a:r>
              <a:rPr lang="hr-HR" dirty="0" err="1"/>
              <a:t>Satz</a:t>
            </a:r>
            <a:r>
              <a:rPr lang="hr-HR" dirty="0"/>
              <a:t> započinje glagolom: govorenja, opažanja, mišljenja, osjećanja, znanja ili htijenja</a:t>
            </a:r>
          </a:p>
        </p:txBody>
      </p:sp>
    </p:spTree>
    <p:extLst>
      <p:ext uri="{BB962C8B-B14F-4D97-AF65-F5344CB8AC3E}">
        <p14:creationId xmlns:p14="http://schemas.microsoft.com/office/powerpoint/2010/main" val="2183907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Dass-satz</a:t>
            </a:r>
            <a:r>
              <a:rPr lang="hr-HR" dirty="0"/>
              <a:t> u neupravnom govoru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Thomas: „</a:t>
            </a:r>
            <a:r>
              <a:rPr lang="hr-HR" dirty="0" err="1"/>
              <a:t>Ich</a:t>
            </a:r>
            <a:r>
              <a:rPr lang="hr-HR" dirty="0"/>
              <a:t> </a:t>
            </a:r>
            <a:r>
              <a:rPr lang="hr-HR" dirty="0" err="1"/>
              <a:t>mag</a:t>
            </a:r>
            <a:r>
              <a:rPr lang="hr-HR" dirty="0"/>
              <a:t> Fu</a:t>
            </a:r>
            <a:r>
              <a:rPr lang="el-GR" dirty="0"/>
              <a:t>β</a:t>
            </a:r>
            <a:r>
              <a:rPr lang="hr-HR" dirty="0" err="1"/>
              <a:t>ball</a:t>
            </a:r>
            <a:r>
              <a:rPr lang="hr-HR" dirty="0"/>
              <a:t>.”</a:t>
            </a:r>
          </a:p>
          <a:p>
            <a:r>
              <a:rPr lang="hr-HR" dirty="0"/>
              <a:t>Er </a:t>
            </a:r>
            <a:r>
              <a:rPr lang="hr-HR" dirty="0" err="1"/>
              <a:t>sagt</a:t>
            </a:r>
            <a:r>
              <a:rPr lang="hr-HR" dirty="0"/>
              <a:t>, </a:t>
            </a:r>
            <a:r>
              <a:rPr lang="hr-HR" dirty="0" err="1"/>
              <a:t>dass</a:t>
            </a:r>
            <a:r>
              <a:rPr lang="hr-HR" dirty="0"/>
              <a:t> </a:t>
            </a:r>
            <a:r>
              <a:rPr lang="hr-HR" dirty="0" err="1"/>
              <a:t>er</a:t>
            </a:r>
            <a:r>
              <a:rPr lang="hr-HR" dirty="0"/>
              <a:t> Fu</a:t>
            </a:r>
            <a:r>
              <a:rPr lang="el-GR" dirty="0"/>
              <a:t>β</a:t>
            </a:r>
            <a:r>
              <a:rPr lang="hr-HR" dirty="0" err="1"/>
              <a:t>ball</a:t>
            </a:r>
            <a:r>
              <a:rPr lang="hr-HR" dirty="0"/>
              <a:t> </a:t>
            </a:r>
            <a:r>
              <a:rPr lang="hr-HR" u="sng" dirty="0" err="1"/>
              <a:t>mag</a:t>
            </a:r>
            <a:r>
              <a:rPr lang="hr-HR" dirty="0"/>
              <a:t>.</a:t>
            </a:r>
          </a:p>
          <a:p>
            <a:endParaRPr lang="hr-HR" dirty="0"/>
          </a:p>
          <a:p>
            <a:r>
              <a:rPr lang="hr-HR" dirty="0"/>
              <a:t>Karin: „</a:t>
            </a:r>
            <a:r>
              <a:rPr lang="hr-HR" dirty="0" err="1"/>
              <a:t>Ich</a:t>
            </a:r>
            <a:r>
              <a:rPr lang="hr-HR" dirty="0"/>
              <a:t> lese </a:t>
            </a:r>
            <a:r>
              <a:rPr lang="hr-HR" dirty="0" err="1"/>
              <a:t>das</a:t>
            </a:r>
            <a:r>
              <a:rPr lang="hr-HR" dirty="0"/>
              <a:t> </a:t>
            </a:r>
            <a:r>
              <a:rPr lang="hr-HR" dirty="0" err="1"/>
              <a:t>Buch</a:t>
            </a:r>
            <a:r>
              <a:rPr lang="hr-HR" dirty="0"/>
              <a:t>.”</a:t>
            </a:r>
          </a:p>
          <a:p>
            <a:r>
              <a:rPr lang="hr-HR" dirty="0" err="1"/>
              <a:t>Sie</a:t>
            </a:r>
            <a:r>
              <a:rPr lang="hr-HR" dirty="0"/>
              <a:t> </a:t>
            </a:r>
            <a:r>
              <a:rPr lang="hr-HR" dirty="0" err="1"/>
              <a:t>sagt</a:t>
            </a:r>
            <a:r>
              <a:rPr lang="hr-HR" dirty="0"/>
              <a:t>, </a:t>
            </a:r>
            <a:r>
              <a:rPr lang="hr-HR" dirty="0" err="1"/>
              <a:t>dass</a:t>
            </a:r>
            <a:r>
              <a:rPr lang="hr-HR" dirty="0"/>
              <a:t> </a:t>
            </a:r>
            <a:r>
              <a:rPr lang="hr-HR" dirty="0" err="1"/>
              <a:t>sie</a:t>
            </a:r>
            <a:r>
              <a:rPr lang="hr-HR" dirty="0"/>
              <a:t> </a:t>
            </a:r>
            <a:r>
              <a:rPr lang="hr-HR" dirty="0" err="1"/>
              <a:t>das</a:t>
            </a:r>
            <a:r>
              <a:rPr lang="hr-HR" dirty="0"/>
              <a:t> </a:t>
            </a:r>
            <a:r>
              <a:rPr lang="hr-HR" dirty="0" err="1"/>
              <a:t>Buch</a:t>
            </a:r>
            <a:r>
              <a:rPr lang="hr-HR" dirty="0"/>
              <a:t> </a:t>
            </a:r>
            <a:r>
              <a:rPr lang="hr-HR" u="sng" dirty="0" err="1"/>
              <a:t>liest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62506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73" y="787791"/>
            <a:ext cx="11321050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047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532" y="544242"/>
            <a:ext cx="10845466" cy="450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906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151" y="286409"/>
            <a:ext cx="8262864" cy="587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726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572" y="184491"/>
            <a:ext cx="6058380" cy="6300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88470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Galerij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j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j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27</TotalTime>
  <Words>218</Words>
  <Application>Microsoft Office PowerPoint</Application>
  <PresentationFormat>Široki zaslon</PresentationFormat>
  <Paragraphs>29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Galerija</vt:lpstr>
      <vt:lpstr>DASS - SÄTZE</vt:lpstr>
      <vt:lpstr>Dass - satz</vt:lpstr>
      <vt:lpstr>WORTFOLGE im dass-satz – RED RIJEČI</vt:lpstr>
      <vt:lpstr>BEISPIELE - PRIMJERI</vt:lpstr>
      <vt:lpstr>Dass-satz u neupravnom govoru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DASS - SÄTZE</dc:title>
  <dc:creator>Korisnik</dc:creator>
  <cp:lastModifiedBy>Korisnik</cp:lastModifiedBy>
  <cp:revision>9</cp:revision>
  <dcterms:created xsi:type="dcterms:W3CDTF">2016-10-16T15:30:07Z</dcterms:created>
  <dcterms:modified xsi:type="dcterms:W3CDTF">2016-10-16T15:57:26Z</dcterms:modified>
</cp:coreProperties>
</file>