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74" r:id="rId4"/>
    <p:sldId id="331" r:id="rId5"/>
    <p:sldId id="333" r:id="rId6"/>
    <p:sldId id="334" r:id="rId7"/>
    <p:sldId id="335" r:id="rId8"/>
    <p:sldId id="273" r:id="rId9"/>
    <p:sldId id="275" r:id="rId10"/>
    <p:sldId id="276" r:id="rId11"/>
    <p:sldId id="269" r:id="rId12"/>
    <p:sldId id="272" r:id="rId13"/>
    <p:sldId id="278" r:id="rId14"/>
    <p:sldId id="270" r:id="rId15"/>
    <p:sldId id="271" r:id="rId16"/>
    <p:sldId id="279" r:id="rId17"/>
    <p:sldId id="283" r:id="rId18"/>
    <p:sldId id="280" r:id="rId19"/>
    <p:sldId id="284" r:id="rId20"/>
    <p:sldId id="281" r:id="rId21"/>
    <p:sldId id="285" r:id="rId22"/>
    <p:sldId id="282" r:id="rId23"/>
    <p:sldId id="287" r:id="rId24"/>
    <p:sldId id="339" r:id="rId25"/>
    <p:sldId id="340" r:id="rId26"/>
    <p:sldId id="286" r:id="rId27"/>
    <p:sldId id="290" r:id="rId28"/>
    <p:sldId id="288" r:id="rId29"/>
    <p:sldId id="291" r:id="rId30"/>
    <p:sldId id="292" r:id="rId31"/>
    <p:sldId id="295" r:id="rId32"/>
    <p:sldId id="293" r:id="rId33"/>
    <p:sldId id="296" r:id="rId34"/>
    <p:sldId id="299" r:id="rId35"/>
    <p:sldId id="346" r:id="rId36"/>
    <p:sldId id="348" r:id="rId37"/>
    <p:sldId id="347" r:id="rId38"/>
    <p:sldId id="349" r:id="rId39"/>
    <p:sldId id="350" r:id="rId40"/>
    <p:sldId id="351" r:id="rId41"/>
    <p:sldId id="352" r:id="rId42"/>
    <p:sldId id="353" r:id="rId43"/>
    <p:sldId id="268" r:id="rId44"/>
    <p:sldId id="356" r:id="rId45"/>
    <p:sldId id="300" r:id="rId46"/>
    <p:sldId id="304" r:id="rId47"/>
    <p:sldId id="301" r:id="rId48"/>
    <p:sldId id="305" r:id="rId49"/>
    <p:sldId id="302" r:id="rId50"/>
    <p:sldId id="308" r:id="rId51"/>
    <p:sldId id="306" r:id="rId52"/>
    <p:sldId id="310" r:id="rId53"/>
    <p:sldId id="337" r:id="rId54"/>
    <p:sldId id="338" r:id="rId55"/>
    <p:sldId id="311" r:id="rId56"/>
    <p:sldId id="312" r:id="rId57"/>
    <p:sldId id="307" r:id="rId58"/>
    <p:sldId id="313" r:id="rId59"/>
    <p:sldId id="354" r:id="rId60"/>
    <p:sldId id="355" r:id="rId61"/>
    <p:sldId id="363" r:id="rId62"/>
    <p:sldId id="316" r:id="rId63"/>
    <p:sldId id="314" r:id="rId64"/>
    <p:sldId id="317" r:id="rId65"/>
    <p:sldId id="318" r:id="rId66"/>
    <p:sldId id="319" r:id="rId67"/>
    <p:sldId id="341" r:id="rId68"/>
    <p:sldId id="342" r:id="rId69"/>
    <p:sldId id="321" r:id="rId70"/>
    <p:sldId id="323" r:id="rId71"/>
    <p:sldId id="320" r:id="rId72"/>
    <p:sldId id="326" r:id="rId73"/>
    <p:sldId id="328" r:id="rId74"/>
    <p:sldId id="329" r:id="rId75"/>
    <p:sldId id="324" r:id="rId76"/>
    <p:sldId id="330" r:id="rId77"/>
    <p:sldId id="325" r:id="rId78"/>
    <p:sldId id="343" r:id="rId79"/>
    <p:sldId id="297" r:id="rId80"/>
    <p:sldId id="298" r:id="rId81"/>
    <p:sldId id="361" r:id="rId82"/>
    <p:sldId id="362" r:id="rId83"/>
    <p:sldId id="267" r:id="rId84"/>
    <p:sldId id="345" r:id="rId85"/>
    <p:sldId id="344" r:id="rId86"/>
    <p:sldId id="358" r:id="rId87"/>
    <p:sldId id="359" r:id="rId88"/>
    <p:sldId id="360" r:id="rId8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382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955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0680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40459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882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9963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25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2386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5325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7539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8151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7147-2220-4C76-850F-ABF9C2B5496E}" type="datetimeFigureOut">
              <a:rPr lang="hr-HR" smtClean="0"/>
              <a:pPr/>
              <a:t>21.9.2017.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AD0EB-D9A7-4289-B1C6-5F25217DAE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1078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Zagonetne pitalice </a:t>
            </a:r>
            <a:br>
              <a:rPr lang="hr-HR" b="1" dirty="0" smtClean="0">
                <a:solidFill>
                  <a:srgbClr val="0070C0"/>
                </a:solidFill>
              </a:rPr>
            </a:br>
            <a:r>
              <a:rPr lang="hr-HR" b="1" dirty="0" smtClean="0">
                <a:solidFill>
                  <a:srgbClr val="0070C0"/>
                </a:solidFill>
              </a:rPr>
              <a:t>i skrivene riječi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osmislili učenici 8. razreda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9661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zajedničko kavi i torti? Riječ je iz njemačkoga…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3087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zajedničko kavi i torti? Riječ je iz njemačkoga…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šlag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30641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čokoladu i satove? To je država.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035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čokoladu i satove? To je država.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4400" dirty="0" smtClean="0"/>
              <a:t>Švicarska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25035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zajedničko maslini i crvenoj boji? Riječ je iz talijanskog jezika…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845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zajedničko maslini i crvenoj boji? Riječ je iz talijanskog jezika…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Pizza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286" y="2562349"/>
            <a:ext cx="5761219" cy="2859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65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tekućinu i staklo? Riječ je iz njemačkoga.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tekućinu i staklo? Riječ je iz njemačkoga.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flaša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manekenke i fasade? Riječ je iz njemačkoga.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manekenke i fasade? Riječ je iz njemačkoga.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šminka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strijelca i strijelu? Riječ je iz njemačkoga…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36356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Ronalda i </a:t>
            </a:r>
            <a:r>
              <a:rPr lang="hr-HR" dirty="0" err="1" smtClean="0"/>
              <a:t>Messija</a:t>
            </a:r>
            <a:r>
              <a:rPr lang="hr-HR" dirty="0" smtClean="0"/>
              <a:t>? Riječ je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Ronalda i </a:t>
            </a:r>
            <a:r>
              <a:rPr lang="hr-HR" dirty="0" err="1" smtClean="0"/>
              <a:t>Messija</a:t>
            </a:r>
            <a:r>
              <a:rPr lang="hr-HR" dirty="0" smtClean="0"/>
              <a:t>? Riječ je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Dribling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kosu i čuperke? Riječ je iz njemačkoga.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kosu i čuperke? Riječ je iz njemačkoga.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7331242" cy="797259"/>
          </a:xfrm>
        </p:spPr>
        <p:txBody>
          <a:bodyPr/>
          <a:lstStyle/>
          <a:p>
            <a:r>
              <a:rPr lang="hr-HR" dirty="0" smtClean="0"/>
              <a:t>Španga/šnala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zajedničko kapljici i čepu? Riječ je iz francuskoga.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zajedničko kapljici i čepu? Riječ je iz francuskoga.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7733"/>
          </a:xfrm>
        </p:spPr>
        <p:txBody>
          <a:bodyPr/>
          <a:lstStyle/>
          <a:p>
            <a:r>
              <a:rPr lang="hr-HR" dirty="0" smtClean="0"/>
              <a:t>šampanjac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moć i brojeve? Riječ je iz turskoga.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moć i brojeve? Riječ je iz turskoga.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4672263" cy="2144796"/>
          </a:xfrm>
        </p:spPr>
        <p:txBody>
          <a:bodyPr/>
          <a:lstStyle/>
          <a:p>
            <a:r>
              <a:rPr lang="hr-HR" dirty="0" smtClean="0"/>
              <a:t>pare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karirano i Škote? Riječ je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karirano i Škote? Riječ je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3613484" cy="1362743"/>
          </a:xfrm>
        </p:spPr>
        <p:txBody>
          <a:bodyPr/>
          <a:lstStyle/>
          <a:p>
            <a:r>
              <a:rPr lang="hr-HR" dirty="0" smtClean="0"/>
              <a:t>kilt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strijelca i strijelu? Riječ je iz njemačkoga…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4400" dirty="0" smtClean="0"/>
              <a:t>Cilj</a:t>
            </a:r>
          </a:p>
          <a:p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16896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meso, pire i Tursku? Riječ je iz turskoga.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meso, pire i Tursku?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ćufte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adolescenciju i hormone? Riječ je iz engleskoga.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adolescenciju i hormone? Riječ je iz engleskoga.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tinejdžer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0232" y="2097673"/>
            <a:ext cx="10515600" cy="1325563"/>
          </a:xfrm>
        </p:spPr>
        <p:txBody>
          <a:bodyPr/>
          <a:lstStyle/>
          <a:p>
            <a:pPr algn="ctr"/>
            <a:r>
              <a:rPr lang="hr-HR" dirty="0" smtClean="0"/>
              <a:t>SKRIVENE RIJEČI I POJMOVI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0231" y="413251"/>
            <a:ext cx="10515600" cy="1325563"/>
          </a:xfrm>
        </p:spPr>
        <p:txBody>
          <a:bodyPr/>
          <a:lstStyle/>
          <a:p>
            <a:r>
              <a:rPr lang="hr-HR" dirty="0" smtClean="0"/>
              <a:t>U rečenici je skrivena njemačka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IMAM SAT U RAZREDU.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0231" y="413251"/>
            <a:ext cx="10515600" cy="1325563"/>
          </a:xfrm>
        </p:spPr>
        <p:txBody>
          <a:bodyPr/>
          <a:lstStyle/>
          <a:p>
            <a:r>
              <a:rPr lang="hr-HR" dirty="0" smtClean="0"/>
              <a:t>U rečenici je skrivena njemačka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23691"/>
          </a:xfrm>
        </p:spPr>
        <p:txBody>
          <a:bodyPr>
            <a:normAutofit/>
          </a:bodyPr>
          <a:lstStyle/>
          <a:p>
            <a:r>
              <a:rPr lang="hr-HR" sz="4400" dirty="0" smtClean="0"/>
              <a:t>IMAM SAT </a:t>
            </a:r>
            <a:r>
              <a:rPr lang="hr-HR" sz="4400" dirty="0" smtClean="0">
                <a:solidFill>
                  <a:srgbClr val="FF0000"/>
                </a:solidFill>
              </a:rPr>
              <a:t>U RA</a:t>
            </a:r>
            <a:r>
              <a:rPr lang="hr-HR" sz="4400" dirty="0" smtClean="0"/>
              <a:t>ZREDU.</a:t>
            </a:r>
          </a:p>
          <a:p>
            <a:r>
              <a:rPr lang="hr-HR" sz="4400" dirty="0" smtClean="0"/>
              <a:t>ura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skrivena njemačka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SVA GA SREĆA OBASJAVA.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skrivena njemačka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5564"/>
          </a:xfrm>
        </p:spPr>
        <p:txBody>
          <a:bodyPr>
            <a:normAutofit/>
          </a:bodyPr>
          <a:lstStyle/>
          <a:p>
            <a:r>
              <a:rPr lang="hr-HR" sz="4400" dirty="0" smtClean="0"/>
              <a:t>S</a:t>
            </a:r>
            <a:r>
              <a:rPr lang="hr-HR" sz="4400" dirty="0" smtClean="0">
                <a:solidFill>
                  <a:srgbClr val="FF0000"/>
                </a:solidFill>
              </a:rPr>
              <a:t>VA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GA</a:t>
            </a:r>
            <a:r>
              <a:rPr lang="hr-HR" sz="4400" dirty="0" smtClean="0"/>
              <a:t> SREĆA OBASJAVA.</a:t>
            </a:r>
          </a:p>
          <a:p>
            <a:r>
              <a:rPr lang="hr-HR" sz="4400" dirty="0" smtClean="0"/>
              <a:t>vaga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skrivena riječ iz turskoga.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MOJA BABA KARAVAN VOZI.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novčanik i prodavačicu? Riječ je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skrivena riječ iz turskoga.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6728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MOJA BA</a:t>
            </a:r>
            <a:r>
              <a:rPr lang="hr-HR" sz="4400" dirty="0" smtClean="0">
                <a:solidFill>
                  <a:srgbClr val="FF0000"/>
                </a:solidFill>
              </a:rPr>
              <a:t>BA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KAR</a:t>
            </a:r>
            <a:r>
              <a:rPr lang="hr-HR" sz="4400" dirty="0" smtClean="0"/>
              <a:t>AVAN VOZI.</a:t>
            </a:r>
          </a:p>
          <a:p>
            <a:r>
              <a:rPr lang="hr-HR" sz="4400" dirty="0" smtClean="0"/>
              <a:t>bakar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jedna turska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667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TATA VAM JE ISPEKAO PALAČINKE.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jedna turska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667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TA</a:t>
            </a:r>
            <a:r>
              <a:rPr lang="hr-HR" sz="4400" dirty="0" smtClean="0">
                <a:solidFill>
                  <a:srgbClr val="FF0000"/>
                </a:solidFill>
              </a:rPr>
              <a:t>TA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VA</a:t>
            </a:r>
            <a:r>
              <a:rPr lang="hr-HR" sz="4400" dirty="0" smtClean="0"/>
              <a:t>M JE ISPEKAO PALAČINKE.</a:t>
            </a:r>
          </a:p>
          <a:p>
            <a:r>
              <a:rPr lang="hr-HR" sz="4400" dirty="0" smtClean="0"/>
              <a:t>tava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Koja se građevina krije u rečenici? Riječ je iz turskoga.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4400" dirty="0" smtClean="0"/>
              <a:t>NA PIDŽAMI I JASTUKU SU ZELENI UKRASI.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11121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Koja se građevina krije u rečenici? Riječ je iz turskoga.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4400" dirty="0" smtClean="0"/>
              <a:t>NA PI</a:t>
            </a:r>
            <a:r>
              <a:rPr lang="hr-HR" sz="4400" dirty="0" smtClean="0">
                <a:solidFill>
                  <a:srgbClr val="FF0000"/>
                </a:solidFill>
              </a:rPr>
              <a:t>DŽAMI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I JA</a:t>
            </a:r>
            <a:r>
              <a:rPr lang="hr-HR" sz="4400" dirty="0" smtClean="0"/>
              <a:t>STUKU SU ZELENI UKRASI.</a:t>
            </a:r>
          </a:p>
          <a:p>
            <a:r>
              <a:rPr lang="hr-HR" sz="4400" dirty="0" smtClean="0"/>
              <a:t>džamija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11121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Koja se stvar krije u rečenici?</a:t>
            </a:r>
            <a:endParaRPr lang="hr-HR" dirty="0"/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4400" dirty="0" smtClean="0"/>
              <a:t>ON ĆE VAPITI ZA TOM HRANOM.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Koja se stvar krije u rečenici?</a:t>
            </a:r>
            <a:endParaRPr lang="hr-HR" dirty="0"/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4400" dirty="0" smtClean="0"/>
              <a:t>ON </a:t>
            </a:r>
            <a:r>
              <a:rPr lang="hr-HR" sz="4400" dirty="0" smtClean="0">
                <a:solidFill>
                  <a:srgbClr val="FF0000"/>
                </a:solidFill>
              </a:rPr>
              <a:t>ĆE VAP</a:t>
            </a:r>
            <a:r>
              <a:rPr lang="hr-HR" sz="4400" dirty="0" smtClean="0"/>
              <a:t>ITI ZA TOM HRANOM. </a:t>
            </a:r>
          </a:p>
          <a:p>
            <a:r>
              <a:rPr lang="hr-HR" sz="4400" dirty="0" smtClean="0"/>
              <a:t>ćevap</a:t>
            </a:r>
          </a:p>
        </p:txBody>
      </p:sp>
      <p:pic>
        <p:nvPicPr>
          <p:cNvPr id="5" name="Slika 4" descr="Slikovni rezultat za ćevap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874" y="3561348"/>
            <a:ext cx="4088480" cy="237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jedan geografski pojam.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SVI ŽIVE U AUSTRIJI, AL’ PETRA ŽIVI U ŠVICARSKOJ.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jedan geografski pojam.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SVI ŽIVE U AUSTRIJI, </a:t>
            </a:r>
            <a:r>
              <a:rPr lang="hr-HR" sz="4400" dirty="0" smtClean="0">
                <a:solidFill>
                  <a:srgbClr val="FF0000"/>
                </a:solidFill>
              </a:rPr>
              <a:t>AL’ PE</a:t>
            </a:r>
            <a:r>
              <a:rPr lang="hr-HR" sz="4400" dirty="0" smtClean="0"/>
              <a:t>TRA ŽIVI U ŠVICARSKOJ.</a:t>
            </a:r>
          </a:p>
          <a:p>
            <a:r>
              <a:rPr lang="hr-HR" sz="4400" dirty="0" smtClean="0"/>
              <a:t>Alpe</a:t>
            </a:r>
            <a:endParaRPr lang="hr-HR" sz="4400" dirty="0"/>
          </a:p>
        </p:txBody>
      </p:sp>
      <p:pic>
        <p:nvPicPr>
          <p:cNvPr id="50178" name="Picture 2" descr="Image result for AL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873" y="2999358"/>
            <a:ext cx="4879975" cy="3255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Skrivena je jedna engleska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DANAS MAMA NE IDE NA POSAO.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novčanik i prodavačicu? Riječ je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57417"/>
          </a:xfrm>
        </p:spPr>
        <p:txBody>
          <a:bodyPr/>
          <a:lstStyle/>
          <a:p>
            <a:r>
              <a:rPr lang="hr-HR" dirty="0" err="1" smtClean="0"/>
              <a:t>shopping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Skrivena je jedna engleska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DANAS MA</a:t>
            </a:r>
            <a:r>
              <a:rPr lang="hr-HR" sz="4400" dirty="0" smtClean="0">
                <a:solidFill>
                  <a:srgbClr val="FF0000"/>
                </a:solidFill>
              </a:rPr>
              <a:t>MA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N</a:t>
            </a:r>
            <a:r>
              <a:rPr lang="hr-HR" sz="4400" dirty="0" smtClean="0"/>
              <a:t>E IDE NA POSAO.</a:t>
            </a:r>
          </a:p>
          <a:p>
            <a:r>
              <a:rPr lang="hr-HR" sz="4400" dirty="0" err="1" smtClean="0"/>
              <a:t>man</a:t>
            </a:r>
            <a:endParaRPr lang="hr-HR" sz="4400" dirty="0"/>
          </a:p>
        </p:txBody>
      </p:sp>
      <p:pic>
        <p:nvPicPr>
          <p:cNvPr id="62466" name="Picture 2" descr="Image result for 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032" y="3012447"/>
            <a:ext cx="4172118" cy="312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skriva grad.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U TOM GRADU KUPI MI </a:t>
            </a:r>
          </a:p>
          <a:p>
            <a:pPr>
              <a:buNone/>
            </a:pPr>
            <a:r>
              <a:rPr lang="hr-HR" sz="4400" dirty="0" smtClean="0"/>
              <a:t> BOMBON NARANČASTE BOJE.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skriva grad.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7295147" cy="2204954"/>
          </a:xfrm>
        </p:spPr>
        <p:txBody>
          <a:bodyPr>
            <a:normAutofit/>
          </a:bodyPr>
          <a:lstStyle/>
          <a:p>
            <a:r>
              <a:rPr lang="hr-HR" sz="4400" dirty="0" smtClean="0"/>
              <a:t>U TOM GRADU KUPI MI </a:t>
            </a:r>
          </a:p>
          <a:p>
            <a:pPr>
              <a:buNone/>
            </a:pPr>
            <a:r>
              <a:rPr lang="hr-HR" sz="4400" dirty="0" smtClean="0"/>
              <a:t> BOM</a:t>
            </a:r>
            <a:r>
              <a:rPr lang="hr-HR" sz="4400" dirty="0" smtClean="0">
                <a:solidFill>
                  <a:srgbClr val="FF0000"/>
                </a:solidFill>
              </a:rPr>
              <a:t>BON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N</a:t>
            </a:r>
            <a:r>
              <a:rPr lang="hr-HR" sz="4400" dirty="0" smtClean="0"/>
              <a:t>ARANČASTE BOJE.</a:t>
            </a:r>
          </a:p>
          <a:p>
            <a:r>
              <a:rPr lang="hr-HR" sz="4400" dirty="0" smtClean="0"/>
              <a:t>Bonn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riječ iz francuskoga.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97815"/>
            <a:ext cx="10515600" cy="4351338"/>
          </a:xfrm>
        </p:spPr>
        <p:txBody>
          <a:bodyPr>
            <a:normAutofit/>
          </a:bodyPr>
          <a:lstStyle/>
          <a:p>
            <a:r>
              <a:rPr lang="hr-HR" sz="4400" dirty="0" smtClean="0"/>
              <a:t>PRED KOMPOM FRITULE NE JEDEM.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riječ iz francuskoga.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97815"/>
            <a:ext cx="10515600" cy="1531185"/>
          </a:xfrm>
        </p:spPr>
        <p:txBody>
          <a:bodyPr>
            <a:normAutofit/>
          </a:bodyPr>
          <a:lstStyle/>
          <a:p>
            <a:r>
              <a:rPr lang="hr-HR" sz="4400" dirty="0" smtClean="0"/>
              <a:t>PRED KOM</a:t>
            </a:r>
            <a:r>
              <a:rPr lang="hr-HR" sz="4400" dirty="0" smtClean="0">
                <a:solidFill>
                  <a:srgbClr val="FF0000"/>
                </a:solidFill>
              </a:rPr>
              <a:t>POM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FRIT</a:t>
            </a:r>
            <a:r>
              <a:rPr lang="hr-HR" sz="4400" dirty="0" smtClean="0"/>
              <a:t>ULE NE JEDEM.</a:t>
            </a:r>
          </a:p>
          <a:p>
            <a:r>
              <a:rPr lang="hr-HR" sz="4400" dirty="0" smtClean="0"/>
              <a:t>pomfrit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predmet. Riječ je iz njemačkoga.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JEDE KAZIMIR JUHU JER U FINSKOJ MU JE HLADNO.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26338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predmet. Riječ je iz njemačkoga.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1603375"/>
          </a:xfrm>
        </p:spPr>
        <p:txBody>
          <a:bodyPr>
            <a:normAutofit fontScale="92500" lnSpcReduction="20000"/>
          </a:bodyPr>
          <a:lstStyle/>
          <a:p>
            <a:r>
              <a:rPr lang="hr-HR" sz="4400" dirty="0" smtClean="0"/>
              <a:t>JE</a:t>
            </a:r>
            <a:r>
              <a:rPr lang="hr-HR" sz="4400" dirty="0" smtClean="0">
                <a:solidFill>
                  <a:srgbClr val="FF0000"/>
                </a:solidFill>
              </a:rPr>
              <a:t>DE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KA</a:t>
            </a:r>
            <a:r>
              <a:rPr lang="hr-HR" sz="4400" dirty="0" smtClean="0"/>
              <a:t>ZIMIR JUHU JER U FINSKOJ MU JE HLADNO.</a:t>
            </a:r>
          </a:p>
          <a:p>
            <a:r>
              <a:rPr lang="hr-HR" sz="4400" dirty="0" smtClean="0"/>
              <a:t>deka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26338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predmet.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ŠVICARSKA SI RADI TAJ PROIZVOD.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predmet.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ŠVICARSKA </a:t>
            </a:r>
            <a:r>
              <a:rPr lang="hr-HR" sz="4400" dirty="0" smtClean="0">
                <a:solidFill>
                  <a:srgbClr val="FF0000"/>
                </a:solidFill>
              </a:rPr>
              <a:t>SI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R</a:t>
            </a:r>
            <a:r>
              <a:rPr lang="hr-HR" sz="4400" dirty="0" smtClean="0"/>
              <a:t>ADI TAJ PROIZVOD.</a:t>
            </a:r>
          </a:p>
          <a:p>
            <a:r>
              <a:rPr lang="hr-HR" sz="4400" dirty="0" smtClean="0"/>
              <a:t>sir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riječ iz turskoga.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ŠEĆE RENATA PSA PO PARKU.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petak i ponedjeljak? Riječ je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riječ iz turskoga.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FF0000"/>
                </a:solidFill>
              </a:rPr>
              <a:t>ŠEĆE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R</a:t>
            </a:r>
            <a:r>
              <a:rPr lang="hr-HR" sz="4400" dirty="0" smtClean="0"/>
              <a:t>ENATA PSA PO PARKU.</a:t>
            </a:r>
          </a:p>
          <a:p>
            <a:endParaRPr lang="hr-HR" sz="4400" dirty="0"/>
          </a:p>
        </p:txBody>
      </p:sp>
      <p:pic>
        <p:nvPicPr>
          <p:cNvPr id="4" name="Slika 3" descr="Slikovni rezultat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831" y="2891589"/>
            <a:ext cx="32004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predmet. Riječ je iz turskoga.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SALSA TI JE ODLIČNA.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predmet. Riječ je iz turskoga.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7403432" cy="1483059"/>
          </a:xfrm>
        </p:spPr>
        <p:txBody>
          <a:bodyPr>
            <a:normAutofit/>
          </a:bodyPr>
          <a:lstStyle/>
          <a:p>
            <a:r>
              <a:rPr lang="hr-HR" sz="4400" dirty="0" smtClean="0"/>
              <a:t>SAL</a:t>
            </a:r>
            <a:r>
              <a:rPr lang="hr-HR" sz="4400" dirty="0" smtClean="0">
                <a:solidFill>
                  <a:srgbClr val="FF0000"/>
                </a:solidFill>
              </a:rPr>
              <a:t>SA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T</a:t>
            </a:r>
            <a:r>
              <a:rPr lang="hr-HR" sz="4400" dirty="0" smtClean="0"/>
              <a:t>I JE ODLIČNA.</a:t>
            </a:r>
          </a:p>
          <a:p>
            <a:r>
              <a:rPr lang="hr-HR" sz="4400" dirty="0" smtClean="0"/>
              <a:t>sat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Ovdje se krije nešto što svi vole.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BURE KRUMPIRA.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Ovdje se krije nešto što svi vole.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8943474" cy="1747754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FF0000"/>
                </a:solidFill>
              </a:rPr>
              <a:t>BURE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K</a:t>
            </a:r>
            <a:r>
              <a:rPr lang="hr-HR" sz="4400" dirty="0" smtClean="0"/>
              <a:t>RUMPIRA.</a:t>
            </a:r>
          </a:p>
          <a:p>
            <a:r>
              <a:rPr lang="hr-HR" sz="4400" dirty="0" smtClean="0"/>
              <a:t>burek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predmet. Riječ je iz njemačkoga.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KLINCI GLADNI SU.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predmet. Riječ je iz njemačkoga.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5839326" cy="1374775"/>
          </a:xfrm>
        </p:spPr>
        <p:txBody>
          <a:bodyPr>
            <a:normAutofit lnSpcReduction="10000"/>
          </a:bodyPr>
          <a:lstStyle/>
          <a:p>
            <a:r>
              <a:rPr lang="hr-HR" sz="4400" dirty="0" smtClean="0"/>
              <a:t>KLIN</a:t>
            </a:r>
            <a:r>
              <a:rPr lang="hr-HR" sz="4400" dirty="0" smtClean="0">
                <a:solidFill>
                  <a:srgbClr val="FF0000"/>
                </a:solidFill>
              </a:rPr>
              <a:t>CI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GLA</a:t>
            </a:r>
            <a:r>
              <a:rPr lang="hr-HR" sz="4400" dirty="0" smtClean="0"/>
              <a:t>DNI SU.</a:t>
            </a:r>
          </a:p>
          <a:p>
            <a:r>
              <a:rPr lang="hr-HR" sz="4400" dirty="0" smtClean="0"/>
              <a:t>cigla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zanimanje. Riječ je iz francuskoga.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JUČER DOŠO FERDINAND NA TRENING BEZ ČARAPA.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zanimanje. Riječ je iz francuskoga.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9017"/>
          </a:xfrm>
        </p:spPr>
        <p:txBody>
          <a:bodyPr>
            <a:normAutofit/>
          </a:bodyPr>
          <a:lstStyle/>
          <a:p>
            <a:r>
              <a:rPr lang="hr-HR" sz="4400" dirty="0" smtClean="0"/>
              <a:t>JUČER DO</a:t>
            </a:r>
            <a:r>
              <a:rPr lang="hr-HR" sz="4400" dirty="0" smtClean="0">
                <a:solidFill>
                  <a:srgbClr val="FF0000"/>
                </a:solidFill>
              </a:rPr>
              <a:t>ŠO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FER</a:t>
            </a:r>
            <a:r>
              <a:rPr lang="hr-HR" sz="4400" dirty="0" smtClean="0"/>
              <a:t>DINAND NA TRENING BEZ ČARAPA.</a:t>
            </a:r>
          </a:p>
          <a:p>
            <a:r>
              <a:rPr lang="hr-HR" sz="4400" dirty="0" smtClean="0"/>
              <a:t>šofer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Koja se riječ krije u rečenici? Riječ je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JOŠ JEDAN PAR TI FALI ZA IGRU.</a:t>
            </a:r>
          </a:p>
          <a:p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petak i ponedjeljak? Riječ je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9764"/>
          </a:xfrm>
        </p:spPr>
        <p:txBody>
          <a:bodyPr/>
          <a:lstStyle/>
          <a:p>
            <a:r>
              <a:rPr lang="hr-HR" dirty="0" smtClean="0"/>
              <a:t>vikend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Koja se riječ krije u rečenici? Riječ je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JOŠ JEDAN </a:t>
            </a:r>
            <a:r>
              <a:rPr lang="hr-HR" sz="4400" dirty="0" smtClean="0">
                <a:solidFill>
                  <a:srgbClr val="FF0000"/>
                </a:solidFill>
              </a:rPr>
              <a:t>PAR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TI</a:t>
            </a:r>
            <a:r>
              <a:rPr lang="hr-HR" sz="4400" dirty="0" smtClean="0"/>
              <a:t> FALI ZA IGRU.</a:t>
            </a:r>
          </a:p>
          <a:p>
            <a:r>
              <a:rPr lang="hr-HR" sz="4400" dirty="0" err="1" smtClean="0"/>
              <a:t>parti</a:t>
            </a:r>
            <a:endParaRPr lang="hr-HR" sz="4400" dirty="0" smtClean="0"/>
          </a:p>
          <a:p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skrivena riječ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MACO, OLAKO SI SHVATILA PROBLEM.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skrivena riječ iz engleskoga.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7263" cy="1723691"/>
          </a:xfrm>
        </p:spPr>
        <p:txBody>
          <a:bodyPr>
            <a:normAutofit/>
          </a:bodyPr>
          <a:lstStyle/>
          <a:p>
            <a:r>
              <a:rPr lang="hr-HR" sz="4400" dirty="0" smtClean="0"/>
              <a:t>MA</a:t>
            </a:r>
            <a:r>
              <a:rPr lang="hr-HR" sz="4400" dirty="0" smtClean="0">
                <a:solidFill>
                  <a:srgbClr val="FF0000"/>
                </a:solidFill>
              </a:rPr>
              <a:t>CO</a:t>
            </a:r>
            <a:r>
              <a:rPr lang="hr-HR" sz="4400" dirty="0" smtClean="0"/>
              <a:t>, </a:t>
            </a:r>
            <a:r>
              <a:rPr lang="hr-HR" sz="4400" dirty="0" smtClean="0">
                <a:solidFill>
                  <a:srgbClr val="FF0000"/>
                </a:solidFill>
              </a:rPr>
              <a:t>OL</a:t>
            </a:r>
            <a:r>
              <a:rPr lang="hr-HR" sz="4400" dirty="0" smtClean="0"/>
              <a:t>AKO SI SHVATILA PROBLEM.</a:t>
            </a:r>
          </a:p>
          <a:p>
            <a:r>
              <a:rPr lang="hr-HR" sz="4400" dirty="0" err="1" smtClean="0"/>
              <a:t>cool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grad.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JUČER JE NAJLON DONIJET IZ SKLADIŠTA.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grad.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1343"/>
          </a:xfrm>
        </p:spPr>
        <p:txBody>
          <a:bodyPr>
            <a:normAutofit/>
          </a:bodyPr>
          <a:lstStyle/>
          <a:p>
            <a:r>
              <a:rPr lang="hr-HR" sz="4400" dirty="0" smtClean="0"/>
              <a:t>JUČER JE NAJ</a:t>
            </a:r>
            <a:r>
              <a:rPr lang="hr-HR" sz="4400" dirty="0" smtClean="0">
                <a:solidFill>
                  <a:srgbClr val="FF0000"/>
                </a:solidFill>
              </a:rPr>
              <a:t>LON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DON</a:t>
            </a:r>
            <a:r>
              <a:rPr lang="hr-HR" sz="4400" dirty="0" smtClean="0"/>
              <a:t>IJET IZ SKLADIŠTA.</a:t>
            </a:r>
          </a:p>
          <a:p>
            <a:r>
              <a:rPr lang="hr-HR" sz="4400" dirty="0" smtClean="0"/>
              <a:t>London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predmet. Riječ je iz francuskoga.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ČIP JE MIKRO, A SANJA TO NE ZNA. 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predmet. Riječ je iz francuskoga.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3059"/>
          </a:xfrm>
        </p:spPr>
        <p:txBody>
          <a:bodyPr>
            <a:normAutofit/>
          </a:bodyPr>
          <a:lstStyle/>
          <a:p>
            <a:r>
              <a:rPr lang="hr-HR" sz="4400" dirty="0" smtClean="0"/>
              <a:t>ČIP JE MI</a:t>
            </a:r>
            <a:r>
              <a:rPr lang="hr-HR" sz="4400" dirty="0" smtClean="0">
                <a:solidFill>
                  <a:srgbClr val="FF0000"/>
                </a:solidFill>
              </a:rPr>
              <a:t>KRO</a:t>
            </a:r>
            <a:r>
              <a:rPr lang="hr-HR" sz="4400" dirty="0" smtClean="0"/>
              <a:t>, </a:t>
            </a:r>
            <a:r>
              <a:rPr lang="hr-HR" sz="4400" dirty="0" smtClean="0">
                <a:solidFill>
                  <a:srgbClr val="FF0000"/>
                </a:solidFill>
              </a:rPr>
              <a:t>A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SAN</a:t>
            </a:r>
            <a:r>
              <a:rPr lang="hr-HR" sz="4400" dirty="0" smtClean="0"/>
              <a:t>JA TO NE ZNA. 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francuska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CRNI KOS TIM SE PONOSI.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francuska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CRNI </a:t>
            </a:r>
            <a:r>
              <a:rPr lang="hr-HR" sz="4400" dirty="0" smtClean="0">
                <a:solidFill>
                  <a:srgbClr val="FF0000"/>
                </a:solidFill>
              </a:rPr>
              <a:t>KOS TIM </a:t>
            </a:r>
            <a:r>
              <a:rPr lang="hr-HR" sz="4400" dirty="0" smtClean="0"/>
              <a:t>SE PONOSI.</a:t>
            </a:r>
          </a:p>
          <a:p>
            <a:r>
              <a:rPr lang="hr-HR" sz="4400" dirty="0" smtClean="0"/>
              <a:t>Kostim</a:t>
            </a:r>
          </a:p>
          <a:p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Koja se država krije u rečenici?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CRKVA TI KANI ORGANIZIRATI JAVNE MOLITVE.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8176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đaka i knjigu? Riječ je iz njemačkoga…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31259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Koja se država krije u rečenici?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CRK</a:t>
            </a:r>
            <a:r>
              <a:rPr lang="hr-HR" sz="4400" dirty="0" smtClean="0">
                <a:solidFill>
                  <a:srgbClr val="FF0000"/>
                </a:solidFill>
              </a:rPr>
              <a:t>VA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TI KA</a:t>
            </a:r>
            <a:r>
              <a:rPr lang="hr-HR" sz="4400" dirty="0" smtClean="0"/>
              <a:t>NI ORGANIZIRATI JAVNE MOLITVE.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8176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talijanska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1007"/>
          </a:xfrm>
        </p:spPr>
        <p:txBody>
          <a:bodyPr/>
          <a:lstStyle/>
          <a:p>
            <a:r>
              <a:rPr lang="hr-HR" sz="4400" dirty="0" smtClean="0"/>
              <a:t>BAR KAVU POPIJ.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se krije talijanska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63533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FF0000"/>
                </a:solidFill>
              </a:rPr>
              <a:t>BAR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KA</a:t>
            </a:r>
            <a:r>
              <a:rPr lang="hr-HR" sz="4400" dirty="0" smtClean="0"/>
              <a:t>VU POPIJ.</a:t>
            </a:r>
          </a:p>
          <a:p>
            <a:r>
              <a:rPr lang="hr-HR" sz="4400" dirty="0" smtClean="0"/>
              <a:t>barka</a:t>
            </a:r>
          </a:p>
          <a:p>
            <a:endParaRPr lang="hr-HR" sz="44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jedna francuska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MARICA IDE KAM I ONAJ NJEZIN DEČKO.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8975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jedna francuska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1975"/>
          </a:xfrm>
        </p:spPr>
        <p:txBody>
          <a:bodyPr>
            <a:normAutofit/>
          </a:bodyPr>
          <a:lstStyle/>
          <a:p>
            <a:r>
              <a:rPr lang="hr-HR" sz="4400" dirty="0" smtClean="0"/>
              <a:t>MARICA IDE </a:t>
            </a:r>
            <a:r>
              <a:rPr lang="hr-HR" sz="4400" dirty="0" smtClean="0">
                <a:solidFill>
                  <a:srgbClr val="FF0000"/>
                </a:solidFill>
              </a:rPr>
              <a:t>KAM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I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ON</a:t>
            </a:r>
            <a:r>
              <a:rPr lang="hr-HR" sz="4400" dirty="0" smtClean="0"/>
              <a:t>AJ NJEZIN DEČKO.</a:t>
            </a:r>
          </a:p>
          <a:p>
            <a:r>
              <a:rPr lang="hr-HR" sz="4400" dirty="0" smtClean="0"/>
              <a:t>kamion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8975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jedna talijanska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PIPI ANONIMNO PIŠE PORUKE.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rečenici je jedna talijanska riječ.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0733"/>
          </a:xfrm>
        </p:spPr>
        <p:txBody>
          <a:bodyPr>
            <a:normAutofit/>
          </a:bodyPr>
          <a:lstStyle/>
          <a:p>
            <a:r>
              <a:rPr lang="hr-HR" sz="4400" dirty="0" smtClean="0"/>
              <a:t>PI</a:t>
            </a:r>
            <a:r>
              <a:rPr lang="hr-HR" sz="4400" dirty="0" smtClean="0">
                <a:solidFill>
                  <a:srgbClr val="FF0000"/>
                </a:solidFill>
              </a:rPr>
              <a:t>PI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ANO</a:t>
            </a:r>
            <a:r>
              <a:rPr lang="hr-HR" sz="4400" dirty="0" smtClean="0"/>
              <a:t>NIMNO PIŠE PORUKE.</a:t>
            </a:r>
          </a:p>
          <a:p>
            <a:r>
              <a:rPr lang="hr-HR" sz="4400" dirty="0" smtClean="0"/>
              <a:t>piano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za kraj…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77933"/>
          </a:xfrm>
        </p:spPr>
        <p:txBody>
          <a:bodyPr>
            <a:normAutofit/>
          </a:bodyPr>
          <a:lstStyle/>
          <a:p>
            <a:r>
              <a:rPr lang="hr-HR" sz="4400" dirty="0" smtClean="0"/>
              <a:t>DUGO SE LOKOMOTIVA VOZI.</a:t>
            </a:r>
          </a:p>
          <a:p>
            <a:endParaRPr lang="hr-HR" sz="4400" dirty="0" smtClean="0"/>
          </a:p>
          <a:p>
            <a:r>
              <a:rPr lang="hr-HR" sz="4400" dirty="0" smtClean="0"/>
              <a:t>Što povezuje grad i selo?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za kraj…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77933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FF0000"/>
                </a:solidFill>
              </a:rPr>
              <a:t>DUGO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SE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rgbClr val="FF0000"/>
                </a:solidFill>
              </a:rPr>
              <a:t>LO</a:t>
            </a:r>
            <a:r>
              <a:rPr lang="hr-HR" sz="4400" dirty="0" smtClean="0"/>
              <a:t>KOMOTIVA VOZI.</a:t>
            </a:r>
          </a:p>
          <a:p>
            <a:endParaRPr lang="hr-HR" sz="4400" dirty="0" smtClean="0"/>
          </a:p>
          <a:p>
            <a:pPr algn="ctr"/>
            <a:r>
              <a:rPr lang="hr-HR" sz="4400" dirty="0" smtClean="0"/>
              <a:t>Dugo Selo!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povezuje đaka i knjigu? Riječ je iz njemačkoga…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4400" dirty="0" smtClean="0"/>
              <a:t>ruksak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28615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1210</Words>
  <Application>Microsoft Office PowerPoint</Application>
  <PresentationFormat>Prilagođeno</PresentationFormat>
  <Paragraphs>195</Paragraphs>
  <Slides>88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88</vt:i4>
      </vt:variant>
    </vt:vector>
  </HeadingPairs>
  <TitlesOfParts>
    <vt:vector size="89" baseType="lpstr">
      <vt:lpstr>Tema sustava Office</vt:lpstr>
      <vt:lpstr>Zagonetne pitalice  i skrivene riječi</vt:lpstr>
      <vt:lpstr>Što povezuje strijelca i strijelu? Riječ je iz njemačkoga…</vt:lpstr>
      <vt:lpstr>Što povezuje strijelca i strijelu? Riječ je iz njemačkoga…</vt:lpstr>
      <vt:lpstr>Što povezuje novčanik i prodavačicu? Riječ je iz engleskoga.</vt:lpstr>
      <vt:lpstr>Što povezuje novčanik i prodavačicu? Riječ je iz engleskoga.</vt:lpstr>
      <vt:lpstr>Što povezuje petak i ponedjeljak? Riječ je iz engleskoga.</vt:lpstr>
      <vt:lpstr>Što povezuje petak i ponedjeljak? Riječ je iz engleskoga.</vt:lpstr>
      <vt:lpstr>Što povezuje đaka i knjigu? Riječ je iz njemačkoga…</vt:lpstr>
      <vt:lpstr>Što povezuje đaka i knjigu? Riječ je iz njemačkoga…</vt:lpstr>
      <vt:lpstr>Što je zajedničko kavi i torti? Riječ je iz njemačkoga…</vt:lpstr>
      <vt:lpstr>Što je zajedničko kavi i torti? Riječ je iz njemačkoga…</vt:lpstr>
      <vt:lpstr>Što povezuje čokoladu i satove? To je država.</vt:lpstr>
      <vt:lpstr>Što povezuje čokoladu i satove? To je država.</vt:lpstr>
      <vt:lpstr>Što je zajedničko maslini i crvenoj boji? Riječ je iz talijanskog jezika…</vt:lpstr>
      <vt:lpstr>Što je zajedničko maslini i crvenoj boji? Riječ je iz talijanskog jezika…</vt:lpstr>
      <vt:lpstr>Što povezuje tekućinu i staklo? Riječ je iz njemačkoga.</vt:lpstr>
      <vt:lpstr>Što povezuje tekućinu i staklo? Riječ je iz njemačkoga.</vt:lpstr>
      <vt:lpstr>Što povezuje manekenke i fasade? Riječ je iz njemačkoga.</vt:lpstr>
      <vt:lpstr>Što povezuje manekenke i fasade? Riječ je iz njemačkoga.</vt:lpstr>
      <vt:lpstr>Što povezuje Ronalda i Messija? Riječ je iz engleskoga.</vt:lpstr>
      <vt:lpstr>Što povezuje Ronalda i Messija? Riječ je iz engleskoga.</vt:lpstr>
      <vt:lpstr>Što povezuje kosu i čuperke? Riječ je iz njemačkoga.</vt:lpstr>
      <vt:lpstr>Što povezuje kosu i čuperke? Riječ je iz njemačkoga.</vt:lpstr>
      <vt:lpstr>Što je zajedničko kapljici i čepu? Riječ je iz francuskoga.</vt:lpstr>
      <vt:lpstr>Što je zajedničko kapljici i čepu? Riječ je iz francuskoga.</vt:lpstr>
      <vt:lpstr>Što povezuje moć i brojeve? Riječ je iz turskoga.</vt:lpstr>
      <vt:lpstr>Što povezuje moć i brojeve? Riječ je iz turskoga.</vt:lpstr>
      <vt:lpstr>Što povezuje karirano i Škote? Riječ je iz engleskoga.</vt:lpstr>
      <vt:lpstr>Što povezuje karirano i Škote? Riječ je iz engleskoga.</vt:lpstr>
      <vt:lpstr>Što povezuje meso, pire i Tursku? Riječ je iz turskoga.</vt:lpstr>
      <vt:lpstr>Što povezuje meso, pire i Tursku?</vt:lpstr>
      <vt:lpstr>Što povezuje adolescenciju i hormone? Riječ je iz engleskoga. </vt:lpstr>
      <vt:lpstr>Što povezuje adolescenciju i hormone? Riječ je iz engleskoga. </vt:lpstr>
      <vt:lpstr>SKRIVENE RIJEČI I POJMOVI</vt:lpstr>
      <vt:lpstr>U rečenici je skrivena njemačka riječ.</vt:lpstr>
      <vt:lpstr>U rečenici je skrivena njemačka riječ.</vt:lpstr>
      <vt:lpstr>U rečenici je skrivena njemačka riječ.</vt:lpstr>
      <vt:lpstr>U rečenici je skrivena njemačka riječ.</vt:lpstr>
      <vt:lpstr>U rečenici je skrivena riječ iz turskoga.</vt:lpstr>
      <vt:lpstr>U rečenici je skrivena riječ iz turskoga.</vt:lpstr>
      <vt:lpstr>U rečenici je jedna turska riječ.</vt:lpstr>
      <vt:lpstr>U rečenici je jedna turska riječ.</vt:lpstr>
      <vt:lpstr>Koja se građevina krije u rečenici? Riječ je iz turskoga.</vt:lpstr>
      <vt:lpstr>Koja se građevina krije u rečenici? Riječ je iz turskoga.</vt:lpstr>
      <vt:lpstr>Koja se stvar krije u rečenici?</vt:lpstr>
      <vt:lpstr>Koja se stvar krije u rečenici?</vt:lpstr>
      <vt:lpstr>U rečenici je jedan geografski pojam.</vt:lpstr>
      <vt:lpstr>U rečenici je jedan geografski pojam.</vt:lpstr>
      <vt:lpstr>Skrivena je jedna engleska riječ.</vt:lpstr>
      <vt:lpstr>Skrivena je jedna engleska riječ.</vt:lpstr>
      <vt:lpstr>U rečenici se skriva grad.</vt:lpstr>
      <vt:lpstr>U rečenici se skriva grad.</vt:lpstr>
      <vt:lpstr>U rečenici se krije riječ iz francuskoga.</vt:lpstr>
      <vt:lpstr>U rečenici se krije riječ iz francuskoga.</vt:lpstr>
      <vt:lpstr>U rečenici se krije predmet. Riječ je iz njemačkoga.</vt:lpstr>
      <vt:lpstr>U rečenici se krije predmet. Riječ je iz njemačkoga.</vt:lpstr>
      <vt:lpstr>U rečenici se krije predmet.</vt:lpstr>
      <vt:lpstr>U rečenici se krije predmet.</vt:lpstr>
      <vt:lpstr>U rečenici je riječ iz turskoga.</vt:lpstr>
      <vt:lpstr>U rečenici je riječ iz turskoga.</vt:lpstr>
      <vt:lpstr>U rečenici se krije predmet. Riječ je iz turskoga.</vt:lpstr>
      <vt:lpstr>U rečenici se krije predmet. Riječ je iz turskoga.</vt:lpstr>
      <vt:lpstr>Ovdje se krije nešto što svi vole.</vt:lpstr>
      <vt:lpstr>Ovdje se krije nešto što svi vole.</vt:lpstr>
      <vt:lpstr>U rečenici se krije predmet. Riječ je iz njemačkoga.</vt:lpstr>
      <vt:lpstr>U rečenici se krije predmet. Riječ je iz njemačkoga.</vt:lpstr>
      <vt:lpstr>U rečenici se krije zanimanje. Riječ je iz francuskoga.</vt:lpstr>
      <vt:lpstr>U rečenici se krije zanimanje. Riječ je iz francuskoga.</vt:lpstr>
      <vt:lpstr>Koja se riječ krije u rečenici? Riječ je iz engleskoga.</vt:lpstr>
      <vt:lpstr>Koja se riječ krije u rečenici? Riječ je iz engleskoga.</vt:lpstr>
      <vt:lpstr>U rečenici je skrivena riječ iz engleskoga.</vt:lpstr>
      <vt:lpstr>U rečenici je skrivena riječ iz engleskoga.</vt:lpstr>
      <vt:lpstr>U rečenici se krije grad.</vt:lpstr>
      <vt:lpstr>U rečenici se krije grad.</vt:lpstr>
      <vt:lpstr>U rečenici se krije predmet. Riječ je iz francuskoga.</vt:lpstr>
      <vt:lpstr>U rečenici se krije predmet. Riječ je iz francuskoga.</vt:lpstr>
      <vt:lpstr>U rečenici se krije francuska riječ.</vt:lpstr>
      <vt:lpstr>U rečenici se krije francuska riječ.</vt:lpstr>
      <vt:lpstr>Koja se država krije u rečenici?</vt:lpstr>
      <vt:lpstr>Koja se država krije u rečenici?</vt:lpstr>
      <vt:lpstr>U rečenici se krije talijanska riječ.</vt:lpstr>
      <vt:lpstr>U rečenici se krije talijanska riječ.</vt:lpstr>
      <vt:lpstr>U rečenici je jedna francuska riječ.</vt:lpstr>
      <vt:lpstr>U rečenici je jedna francuska riječ.</vt:lpstr>
      <vt:lpstr>U rečenici je jedna talijanska riječ.</vt:lpstr>
      <vt:lpstr>U rečenici je jedna talijanska riječ.</vt:lpstr>
      <vt:lpstr>I za kraj…</vt:lpstr>
      <vt:lpstr>I za kraj…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Europski dan jezika</dc:title>
  <dc:creator>Korisnik</dc:creator>
  <cp:lastModifiedBy>ComTrade</cp:lastModifiedBy>
  <cp:revision>63</cp:revision>
  <dcterms:created xsi:type="dcterms:W3CDTF">2017-09-21T08:29:39Z</dcterms:created>
  <dcterms:modified xsi:type="dcterms:W3CDTF">2017-09-21T13:07:52Z</dcterms:modified>
</cp:coreProperties>
</file>