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0" r:id="rId6"/>
    <p:sldId id="268" r:id="rId7"/>
    <p:sldId id="291" r:id="rId8"/>
    <p:sldId id="292" r:id="rId9"/>
    <p:sldId id="295" r:id="rId10"/>
    <p:sldId id="294" r:id="rId11"/>
    <p:sldId id="296" r:id="rId12"/>
    <p:sldId id="269" r:id="rId13"/>
    <p:sldId id="286" r:id="rId14"/>
    <p:sldId id="271" r:id="rId15"/>
    <p:sldId id="273" r:id="rId16"/>
    <p:sldId id="274" r:id="rId17"/>
    <p:sldId id="275" r:id="rId18"/>
    <p:sldId id="277" r:id="rId19"/>
    <p:sldId id="283" r:id="rId20"/>
    <p:sldId id="272" r:id="rId21"/>
    <p:sldId id="276" r:id="rId22"/>
    <p:sldId id="278" r:id="rId23"/>
    <p:sldId id="279" r:id="rId24"/>
    <p:sldId id="280" r:id="rId25"/>
    <p:sldId id="282" r:id="rId26"/>
    <p:sldId id="281" r:id="rId27"/>
    <p:sldId id="284" r:id="rId28"/>
    <p:sldId id="285" r:id="rId29"/>
    <p:sldId id="289" r:id="rId30"/>
    <p:sldId id="290" r:id="rId31"/>
    <p:sldId id="287" r:id="rId32"/>
    <p:sldId id="288" r:id="rId3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EC9D26-90BB-4E9D-B1C3-7B8782186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8C82884-6376-4288-94EA-487CF7948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97B93AB-090B-45EB-B2BD-F49245F9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37C09B2-096F-48FA-80DE-CA7FEA224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F0BA4BD-BFB7-4CD2-A4E0-F55E7439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378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CE1D7F-9439-4A9B-AD85-8BF75B0A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237017A-76E7-47C0-8FD4-D1A74972A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0277DD-B79F-4868-AC11-800CAB55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AA8ECD8-FEE6-4B89-8B32-0D397F02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16B06E8-53B6-4291-B657-53E129F4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87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9A0003EB-B755-4A33-AD04-AC262F1A6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0759F06-245B-4967-9BEF-1C2B8BDE2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C8F849A-8056-4E8C-9CF9-31632703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948566-9341-494B-A287-4317CDCD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1064C5-3033-4E2C-936F-219727DD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728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BB253B-8BBE-4D6D-8BD3-82D582E3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C532AC-46F1-49B7-A837-7F008ACF4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C42C897-6FAE-499B-B050-7BF6D58C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4F0D227-3EB6-4AB0-ADF9-5715A0ED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AC6418-8712-4B03-86C1-487C9698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162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BC3605-7449-4B3B-BB39-26F8422B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2735143-2457-4721-9A88-750878D92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5D04EF-9CDC-4FC6-B00C-B7DC83B9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2DB754E-5ABD-4FDB-B0E0-AC8BBCA9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76C28E-EEE2-47D8-9294-32A33FCC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825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D33480-EFF4-4BAD-8586-584A7192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834836-7406-41C5-A809-A38B39B83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F4FD08-8B49-4A63-BB73-6BD1B52C1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FE80006-725E-4E2B-A337-94CD5A38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53A79C7-A4A4-47B9-9A32-FCAA06A0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315163-D678-4373-81B9-6206C513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819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27D861-32B2-4A97-A6A7-BC2376B53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B9C753E-97C5-44BD-8A01-1E623ADA5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5D8FD77-B74C-484E-82A4-E2BDDDB43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7A75837-1679-4796-8B9E-0C406FEC6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B219923-F91A-4127-B8D6-A684EBAC6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6058B46-B3E6-472C-B4EF-6F363C3F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A9C83655-906C-4011-865B-C97D08AF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DD164CD-1C27-435A-BBE5-7E0CA256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445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6872B5-FCE1-4AED-8701-06E02BB5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0EAEA68-33EF-46AF-8B78-5B5D2F8F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4DA3D05-9026-444E-ACE4-F57FCF71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0D6BC5F-1D01-464C-B4DE-0D2F0590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940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9DF8F9E-6979-4B9E-AD99-279D50ED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F06FA18-6FF6-4898-AE69-8399F9109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5CDF438-C6A7-4578-9928-3C7A70F0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895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FFB5B2-2392-40BB-8946-A97FF049D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E9342D-B3A2-43F5-B3DA-CA27565B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4619922-A2F8-415A-B78E-7EC3FE624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67CCB39-766B-4A16-BE94-716C5D80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E924298-84F7-44FF-85FB-01A99AD98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842EA4D-3A87-40B9-A222-637E252C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541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25E82E-E295-4EA4-B3A7-AC23CD30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9FED55D-92CF-4FA2-897D-977379526C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B1BF37E-E459-4B4D-BC37-61AAB5998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972CF9B-7DD6-49CA-9347-B80647E3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0B79CCB-F61D-42CD-B99B-FE31EAAEC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34B3AD9-46B2-49E7-B85D-4122124C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16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B184573-0497-4B9F-B62D-C9021565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C0B976E-FEAC-449E-8BC4-12328B9AC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53C2F66-4876-4068-A6F1-8A16B7CB6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A38-BD4F-4462-A8C2-39BF381C7B77}" type="datetimeFigureOut">
              <a:rPr lang="hr-HR" smtClean="0"/>
              <a:t>8.2.2020.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04E1843-40B2-4B67-8139-FFA30CEEB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8DF4B9D-FC0E-4866-AB4F-AE2DF8CE3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3E16-A429-4D7C-95D2-2D092AF9CE6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824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vezana slika">
            <a:extLst>
              <a:ext uri="{FF2B5EF4-FFF2-40B4-BE49-F238E27FC236}">
                <a16:creationId xmlns:a16="http://schemas.microsoft.com/office/drawing/2014/main" id="{980065CC-B073-4508-AD86-EFA4B8FB6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14056" r="449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ED49FE6D-E54D-4A15-9572-966ED42F8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984F775-9B38-4B98-AE72-A341D6A47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8" y="4337523"/>
            <a:ext cx="10918056" cy="1327380"/>
          </a:xfrm>
        </p:spPr>
        <p:txBody>
          <a:bodyPr>
            <a:normAutofit/>
          </a:bodyPr>
          <a:lstStyle/>
          <a:p>
            <a:r>
              <a:rPr lang="hr-HR" sz="4200" b="1" dirty="0"/>
              <a:t>Priprema za školsko natjecanje iz geografije 12.2.2020. </a:t>
            </a:r>
            <a:r>
              <a:rPr lang="hr-HR" sz="4200" b="1" dirty="0">
                <a:sym typeface="Wingdings" panose="05000000000000000000" pitchFamily="2" charset="2"/>
              </a:rPr>
              <a:t></a:t>
            </a:r>
            <a:endParaRPr lang="hr-HR" sz="4200" b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DDDBD3A-E576-4093-A8DE-6A0AE4C96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8" y="5750937"/>
            <a:ext cx="10918056" cy="468888"/>
          </a:xfrm>
        </p:spPr>
        <p:txBody>
          <a:bodyPr>
            <a:normAutofit/>
          </a:bodyPr>
          <a:lstStyle/>
          <a:p>
            <a:endParaRPr lang="hr-H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AFC8083-BBFA-464C-A805-4E844F66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CC752BC6-CDD2-4020-8DCF-B5E813CD3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295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3A8E3B-3B0F-40E8-9DA9-D2AFEB10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Koja zemljina polutka se vidi na crtežu globusa?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CF58155A-5C25-4FDC-AC8F-84D4177E6A9A}"/>
              </a:ext>
            </a:extLst>
          </p:cNvPr>
          <p:cNvSpPr txBox="1">
            <a:spLocks/>
          </p:cNvSpPr>
          <p:nvPr/>
        </p:nvSpPr>
        <p:spPr>
          <a:xfrm>
            <a:off x="838200" y="2103438"/>
            <a:ext cx="10515600" cy="1021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Zapadna polutka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D7F1944B-1774-4812-BE5B-0F22DB8DB4E2}"/>
              </a:ext>
            </a:extLst>
          </p:cNvPr>
          <p:cNvSpPr txBox="1">
            <a:spLocks/>
          </p:cNvSpPr>
          <p:nvPr/>
        </p:nvSpPr>
        <p:spPr>
          <a:xfrm>
            <a:off x="838200" y="33299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Koji kontinenti su vidljivi?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CB91DE89-3ECF-4FE2-B0D1-F85219C85344}"/>
              </a:ext>
            </a:extLst>
          </p:cNvPr>
          <p:cNvSpPr txBox="1">
            <a:spLocks/>
          </p:cNvSpPr>
          <p:nvPr/>
        </p:nvSpPr>
        <p:spPr>
          <a:xfrm>
            <a:off x="942372" y="4962525"/>
            <a:ext cx="10515600" cy="1021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Sjeverna Amerika, Južna Amerika, Europa, Afrika i Antarktika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9EFF296-93ED-458B-86CF-3582B005C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116" y="1037914"/>
            <a:ext cx="3507130" cy="36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8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3A8E3B-3B0F-40E8-9DA9-D2AFEB10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Koja zemljina polutka se vidi na crtežu globusa?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CF58155A-5C25-4FDC-AC8F-84D4177E6A9A}"/>
              </a:ext>
            </a:extLst>
          </p:cNvPr>
          <p:cNvSpPr txBox="1">
            <a:spLocks/>
          </p:cNvSpPr>
          <p:nvPr/>
        </p:nvSpPr>
        <p:spPr>
          <a:xfrm>
            <a:off x="838200" y="2103438"/>
            <a:ext cx="10515600" cy="1021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Istočna polutka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D7F1944B-1774-4812-BE5B-0F22DB8DB4E2}"/>
              </a:ext>
            </a:extLst>
          </p:cNvPr>
          <p:cNvSpPr txBox="1">
            <a:spLocks/>
          </p:cNvSpPr>
          <p:nvPr/>
        </p:nvSpPr>
        <p:spPr>
          <a:xfrm>
            <a:off x="838200" y="33299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Koji kontinenti su vidljivi?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CB91DE89-3ECF-4FE2-B0D1-F85219C85344}"/>
              </a:ext>
            </a:extLst>
          </p:cNvPr>
          <p:cNvSpPr txBox="1">
            <a:spLocks/>
          </p:cNvSpPr>
          <p:nvPr/>
        </p:nvSpPr>
        <p:spPr>
          <a:xfrm>
            <a:off x="942372" y="4962525"/>
            <a:ext cx="10515600" cy="1021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Europa, Azija, Afrika, Australija i Antarktika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73AF9E7-BB66-431B-8917-D7D9404DA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485" y="1187191"/>
            <a:ext cx="31337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3F273B-6B7A-4141-8B6B-C22CC9DF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4" y="2191406"/>
            <a:ext cx="10515600" cy="1325563"/>
          </a:xfrm>
        </p:spPr>
        <p:txBody>
          <a:bodyPr/>
          <a:lstStyle/>
          <a:p>
            <a:r>
              <a:rPr lang="hr-HR" dirty="0"/>
              <a:t>b) i e)    političke i gospodarske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B42CBA3-1AE6-4385-B01E-98D795D20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6" y="589755"/>
            <a:ext cx="11420468" cy="16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6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B90714-A98F-4A80-BB61-D0B397F4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485"/>
          </a:xfrm>
        </p:spPr>
        <p:txBody>
          <a:bodyPr>
            <a:normAutofit/>
          </a:bodyPr>
          <a:lstStyle/>
          <a:p>
            <a:r>
              <a:rPr lang="hr-HR" sz="3200" dirty="0"/>
              <a:t>Koji morski prolazi se nalaze na granici Europe i Azije?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8C1722E-9182-4715-8315-A17569720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1086466"/>
            <a:ext cx="10515600" cy="497320"/>
          </a:xfrm>
        </p:spPr>
        <p:txBody>
          <a:bodyPr/>
          <a:lstStyle/>
          <a:p>
            <a:r>
              <a:rPr lang="hr-HR" dirty="0"/>
              <a:t>Bospor i Dardaneli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6493FC-1CD4-42C4-B8F4-EBD21BF99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53" y="1800045"/>
            <a:ext cx="6281424" cy="3517597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8A10C25F-C23F-424E-A865-476B5D269858}"/>
              </a:ext>
            </a:extLst>
          </p:cNvPr>
          <p:cNvSpPr txBox="1">
            <a:spLocks/>
          </p:cNvSpPr>
          <p:nvPr/>
        </p:nvSpPr>
        <p:spPr>
          <a:xfrm>
            <a:off x="838196" y="1583787"/>
            <a:ext cx="4324109" cy="1103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Ime kontinenta koji je označen slovom </a:t>
            </a:r>
            <a:r>
              <a:rPr lang="hr-HR" sz="3200" b="1" dirty="0"/>
              <a:t>A</a:t>
            </a:r>
            <a:r>
              <a:rPr lang="hr-HR" sz="3200" dirty="0"/>
              <a:t> je: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435EB1B6-1EA0-4FD6-800E-70C6E2974CDF}"/>
              </a:ext>
            </a:extLst>
          </p:cNvPr>
          <p:cNvSpPr txBox="1">
            <a:spLocks/>
          </p:cNvSpPr>
          <p:nvPr/>
        </p:nvSpPr>
        <p:spPr>
          <a:xfrm>
            <a:off x="730053" y="3382516"/>
            <a:ext cx="43241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Ime kontinenta koji je označen slovom </a:t>
            </a:r>
            <a:r>
              <a:rPr lang="hr-HR" sz="3200" b="1" dirty="0"/>
              <a:t>B</a:t>
            </a:r>
            <a:r>
              <a:rPr lang="hr-HR" sz="3200" dirty="0"/>
              <a:t> je: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4182113-5179-454C-AC12-6868E612AE6A}"/>
              </a:ext>
            </a:extLst>
          </p:cNvPr>
          <p:cNvSpPr txBox="1"/>
          <p:nvPr/>
        </p:nvSpPr>
        <p:spPr>
          <a:xfrm>
            <a:off x="6991109" y="2250410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/>
              <a:t>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83E49B3-99E3-4695-823A-18A43C370B54}"/>
              </a:ext>
            </a:extLst>
          </p:cNvPr>
          <p:cNvSpPr txBox="1"/>
          <p:nvPr/>
        </p:nvSpPr>
        <p:spPr>
          <a:xfrm>
            <a:off x="10372845" y="4548693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dirty="0"/>
              <a:t>B</a:t>
            </a: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A6DFED35-0E35-42AD-ACBD-083624F42A7F}"/>
              </a:ext>
            </a:extLst>
          </p:cNvPr>
          <p:cNvSpPr txBox="1">
            <a:spLocks/>
          </p:cNvSpPr>
          <p:nvPr/>
        </p:nvSpPr>
        <p:spPr>
          <a:xfrm>
            <a:off x="761633" y="5317642"/>
            <a:ext cx="10885027" cy="642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Kako se zove grad koji se nalazi na dva kontinenta?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9588A198-6BB3-4D0B-B980-0E1D15655EA8}"/>
              </a:ext>
            </a:extLst>
          </p:cNvPr>
          <p:cNvSpPr txBox="1">
            <a:spLocks/>
          </p:cNvSpPr>
          <p:nvPr/>
        </p:nvSpPr>
        <p:spPr>
          <a:xfrm>
            <a:off x="1022913" y="2686802"/>
            <a:ext cx="10515600" cy="497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EUROPA</a:t>
            </a: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22EEC8A5-A173-40E8-A14B-81CFE682673C}"/>
              </a:ext>
            </a:extLst>
          </p:cNvPr>
          <p:cNvSpPr txBox="1">
            <a:spLocks/>
          </p:cNvSpPr>
          <p:nvPr/>
        </p:nvSpPr>
        <p:spPr>
          <a:xfrm>
            <a:off x="946347" y="4419381"/>
            <a:ext cx="10515600" cy="497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AZIJA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1E0C00B9-6A7D-4266-82BA-B21D55992FBF}"/>
              </a:ext>
            </a:extLst>
          </p:cNvPr>
          <p:cNvSpPr txBox="1">
            <a:spLocks/>
          </p:cNvSpPr>
          <p:nvPr/>
        </p:nvSpPr>
        <p:spPr>
          <a:xfrm>
            <a:off x="838196" y="5959694"/>
            <a:ext cx="10515600" cy="497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ISTANBUL</a:t>
            </a:r>
          </a:p>
        </p:txBody>
      </p:sp>
    </p:spTree>
    <p:extLst>
      <p:ext uri="{BB962C8B-B14F-4D97-AF65-F5344CB8AC3E}">
        <p14:creationId xmlns:p14="http://schemas.microsoft.com/office/powerpoint/2010/main" val="25400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  <p:bldP spid="11" grpId="0"/>
      <p:bldP spid="13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5680B3-AC7E-423B-A891-5225350B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082" y="174680"/>
            <a:ext cx="3410608" cy="1325563"/>
          </a:xfrm>
        </p:spPr>
        <p:txBody>
          <a:bodyPr>
            <a:noAutofit/>
          </a:bodyPr>
          <a:lstStyle/>
          <a:p>
            <a:r>
              <a:rPr lang="hr-HR" sz="3200" dirty="0"/>
              <a:t>U kojem je mjerilu izrađena karta?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4E77DF4-29D2-4004-A3FA-B12C93575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1" t="7887" r="4268" b="18057"/>
          <a:stretch/>
        </p:blipFill>
        <p:spPr>
          <a:xfrm>
            <a:off x="126125" y="174680"/>
            <a:ext cx="8071944" cy="4285704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18D7DF6C-1ED1-4EA9-8D3E-9304F3167050}"/>
              </a:ext>
            </a:extLst>
          </p:cNvPr>
          <p:cNvSpPr txBox="1">
            <a:spLocks/>
          </p:cNvSpPr>
          <p:nvPr/>
        </p:nvSpPr>
        <p:spPr>
          <a:xfrm>
            <a:off x="8521260" y="1323616"/>
            <a:ext cx="3410608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accent1"/>
                </a:solidFill>
              </a:rPr>
              <a:t>1: 900 000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81F02562-648B-4FAC-A29D-958386E088B4}"/>
              </a:ext>
            </a:extLst>
          </p:cNvPr>
          <p:cNvSpPr txBox="1">
            <a:spLocks/>
          </p:cNvSpPr>
          <p:nvPr/>
        </p:nvSpPr>
        <p:spPr>
          <a:xfrm>
            <a:off x="8387254" y="2555905"/>
            <a:ext cx="3678621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/>
              <a:t>U tom mjerilu 1cm na karti predstavlja koliko centimetara u prirodi? Preračunaj u kilometre.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991678E0-D511-4F49-9B2F-9A89310AD38C}"/>
              </a:ext>
            </a:extLst>
          </p:cNvPr>
          <p:cNvSpPr txBox="1">
            <a:spLocks/>
          </p:cNvSpPr>
          <p:nvPr/>
        </p:nvSpPr>
        <p:spPr>
          <a:xfrm>
            <a:off x="8466082" y="3643722"/>
            <a:ext cx="3410608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sz="3200" dirty="0"/>
          </a:p>
          <a:p>
            <a:r>
              <a:rPr lang="hr-HR" sz="3200" b="1" dirty="0">
                <a:solidFill>
                  <a:schemeClr val="accent1"/>
                </a:solidFill>
              </a:rPr>
              <a:t>900 000 cm;  9km 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7E1AB215-1FD1-410C-98D8-0BBC07B8EFCD}"/>
              </a:ext>
            </a:extLst>
          </p:cNvPr>
          <p:cNvSpPr txBox="1">
            <a:spLocks/>
          </p:cNvSpPr>
          <p:nvPr/>
        </p:nvSpPr>
        <p:spPr>
          <a:xfrm>
            <a:off x="722586" y="5011958"/>
            <a:ext cx="10975428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Pronađi na karti gradove Poreč i Pulu. Na karti su udaljeni 4 cm. Kolika je njihova udaljenost u prirodi? 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989F0697-74E6-4BF2-B64D-472E64F8D834}"/>
              </a:ext>
            </a:extLst>
          </p:cNvPr>
          <p:cNvSpPr txBox="1">
            <a:spLocks/>
          </p:cNvSpPr>
          <p:nvPr/>
        </p:nvSpPr>
        <p:spPr>
          <a:xfrm>
            <a:off x="751489" y="5892719"/>
            <a:ext cx="3410608" cy="65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b="1" dirty="0">
                <a:solidFill>
                  <a:schemeClr val="accent1"/>
                </a:solidFill>
              </a:rPr>
              <a:t>36 km ( 4 x9=36)</a:t>
            </a:r>
          </a:p>
        </p:txBody>
      </p:sp>
    </p:spTree>
    <p:extLst>
      <p:ext uri="{BB962C8B-B14F-4D97-AF65-F5344CB8AC3E}">
        <p14:creationId xmlns:p14="http://schemas.microsoft.com/office/powerpoint/2010/main" val="297640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B8E208-7A07-45C5-8C84-34D94CFE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2152" cy="1325563"/>
          </a:xfrm>
        </p:spPr>
        <p:txBody>
          <a:bodyPr/>
          <a:lstStyle/>
          <a:p>
            <a:r>
              <a:rPr lang="hr-HR" dirty="0"/>
              <a:t>Navedi matematičke elemente geografske karte.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8E5929-809B-4002-8D55-FC8F3D195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geografska mreža, mjerilo</a:t>
            </a:r>
          </a:p>
        </p:txBody>
      </p:sp>
    </p:spTree>
    <p:extLst>
      <p:ext uri="{BB962C8B-B14F-4D97-AF65-F5344CB8AC3E}">
        <p14:creationId xmlns:p14="http://schemas.microsoft.com/office/powerpoint/2010/main" val="1287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DE898F-21B4-43FF-BF78-C8A69965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Navedi geografske elemente karte.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5343A1-38A2-438C-94D2-F3B5B2293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79" y="1620044"/>
            <a:ext cx="10515600" cy="1112647"/>
          </a:xfrm>
        </p:spPr>
        <p:txBody>
          <a:bodyPr/>
          <a:lstStyle/>
          <a:p>
            <a:r>
              <a:rPr lang="hr-HR" dirty="0"/>
              <a:t>Prirodni geografski elementi: kopno, more, reljef, vode na kopnu, </a:t>
            </a:r>
          </a:p>
          <a:p>
            <a:r>
              <a:rPr lang="hr-HR" dirty="0"/>
              <a:t>Društveni geografski elementi: gradovi, prometnice, granice</a:t>
            </a:r>
          </a:p>
        </p:txBody>
      </p:sp>
      <p:pic>
        <p:nvPicPr>
          <p:cNvPr id="2050" name="Picture 2" descr="Slikovni rezultat za geografske karte&quot;">
            <a:extLst>
              <a:ext uri="{FF2B5EF4-FFF2-40B4-BE49-F238E27FC236}">
                <a16:creationId xmlns:a16="http://schemas.microsoft.com/office/drawing/2014/main" id="{C9B18A0A-BB0C-43C1-9481-E124D8742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079" y="2938272"/>
            <a:ext cx="5563914" cy="370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3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B4183E-3E42-4D87-8211-EE89E0BC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je prikazan reljef na geografskim kartama?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E6085F-3B2E-4C6F-A950-3331BF360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37567" cy="4351338"/>
          </a:xfrm>
        </p:spPr>
        <p:txBody>
          <a:bodyPr/>
          <a:lstStyle/>
          <a:p>
            <a:r>
              <a:rPr lang="hr-HR" dirty="0"/>
              <a:t>Ljestvicom (nijansama) boja, zelena boja prikazuje nizine, smeđa planine.</a:t>
            </a:r>
          </a:p>
        </p:txBody>
      </p:sp>
      <p:pic>
        <p:nvPicPr>
          <p:cNvPr id="3074" name="Picture 2" descr="Slikovni rezultat za ljestvica boja geografska karta&quot;">
            <a:extLst>
              <a:ext uri="{FF2B5EF4-FFF2-40B4-BE49-F238E27FC236}">
                <a16:creationId xmlns:a16="http://schemas.microsoft.com/office/drawing/2014/main" id="{2772D939-4CF2-4DB1-A280-E266A026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463" y="1825625"/>
            <a:ext cx="3586864" cy="390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>
            <a:extLst>
              <a:ext uri="{FF2B5EF4-FFF2-40B4-BE49-F238E27FC236}">
                <a16:creationId xmlns:a16="http://schemas.microsoft.com/office/drawing/2014/main" id="{F24312E5-365F-440E-A2BC-F220CAA7DC6F}"/>
              </a:ext>
            </a:extLst>
          </p:cNvPr>
          <p:cNvSpPr/>
          <p:nvPr/>
        </p:nvSpPr>
        <p:spPr>
          <a:xfrm>
            <a:off x="6416235" y="5284380"/>
            <a:ext cx="2068546" cy="641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D9283CB4-177B-4025-911C-0FAE9E7FADEB}"/>
              </a:ext>
            </a:extLst>
          </p:cNvPr>
          <p:cNvCxnSpPr/>
          <p:nvPr/>
        </p:nvCxnSpPr>
        <p:spPr>
          <a:xfrm>
            <a:off x="3551274" y="3327991"/>
            <a:ext cx="2864961" cy="1956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4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E1E2C8-F579-4671-8B16-079EF26A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Kakvo može biti mjerilo?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0DE742-C362-4C98-AD9A-DA8BFEAA7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Brojčano i grafičko (dužinsko, linijsko)</a:t>
            </a:r>
          </a:p>
        </p:txBody>
      </p:sp>
    </p:spTree>
    <p:extLst>
      <p:ext uri="{BB962C8B-B14F-4D97-AF65-F5344CB8AC3E}">
        <p14:creationId xmlns:p14="http://schemas.microsoft.com/office/powerpoint/2010/main" val="41117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E1E2C8-F579-4671-8B16-079EF26A3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Kakvo može biti mjerilo s obzirom na koliko je umanjenje?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0DE742-C362-4C98-AD9A-DA8BFEAA7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KRUPNO MJERILO i SITNO MJERILO</a:t>
            </a:r>
          </a:p>
        </p:txBody>
      </p:sp>
    </p:spTree>
    <p:extLst>
      <p:ext uri="{BB962C8B-B14F-4D97-AF65-F5344CB8AC3E}">
        <p14:creationId xmlns:p14="http://schemas.microsoft.com/office/powerpoint/2010/main" val="245049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149755A-7399-4036-B627-31F53D411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59515" y="5252316"/>
            <a:ext cx="10765410" cy="120726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hr-H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16 istočno</a:t>
            </a:r>
            <a:br>
              <a:rPr lang="hr-H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hr-H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46 sjeverno</a:t>
            </a:r>
            <a:br>
              <a:rPr lang="hr-HR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C2C746F-208D-4E9C-804C-04D9A41AE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247"/>
          <a:stretch/>
        </p:blipFill>
        <p:spPr>
          <a:xfrm>
            <a:off x="829341" y="398415"/>
            <a:ext cx="9850711" cy="195138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0957F1A-00F2-4F14-BC3B-CD691A3ED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472" y="2615184"/>
            <a:ext cx="4457818" cy="4204230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00B27EE8-74C8-4609-B5FC-96CABCE4D8CD}"/>
              </a:ext>
            </a:extLst>
          </p:cNvPr>
          <p:cNvSpPr/>
          <p:nvPr/>
        </p:nvSpPr>
        <p:spPr>
          <a:xfrm>
            <a:off x="3657600" y="1924493"/>
            <a:ext cx="7022452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24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1AD023-80E5-4234-83A1-DFA8039D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hr-HR" dirty="0"/>
              <a:t>Kako se geografske karte dijele prema sadržaju?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471EFD-3F2B-4ED8-9717-2BFF85CDE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881"/>
            <a:ext cx="10515600" cy="4716082"/>
          </a:xfrm>
        </p:spPr>
        <p:txBody>
          <a:bodyPr/>
          <a:lstStyle/>
          <a:p>
            <a:r>
              <a:rPr lang="hr-HR" dirty="0"/>
              <a:t>Prema sadržaju koji prikazuju geografske karte se dijele na  </a:t>
            </a:r>
          </a:p>
          <a:p>
            <a:pPr marL="0" indent="0">
              <a:buNone/>
            </a:pPr>
            <a:r>
              <a:rPr lang="hr-HR" dirty="0"/>
              <a:t>          topografske                       i                                    tematske.</a:t>
            </a:r>
          </a:p>
        </p:txBody>
      </p:sp>
      <p:pic>
        <p:nvPicPr>
          <p:cNvPr id="1028" name="Picture 4" descr="Slikovni rezultat za topografske karte&quot;">
            <a:extLst>
              <a:ext uri="{FF2B5EF4-FFF2-40B4-BE49-F238E27FC236}">
                <a16:creationId xmlns:a16="http://schemas.microsoft.com/office/drawing/2014/main" id="{057D2BD5-763E-4B6D-BB22-BE1196CE5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9" y="2872994"/>
            <a:ext cx="18097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tematske karte&quot;">
            <a:extLst>
              <a:ext uri="{FF2B5EF4-FFF2-40B4-BE49-F238E27FC236}">
                <a16:creationId xmlns:a16="http://schemas.microsoft.com/office/drawing/2014/main" id="{1AD0076E-1FF9-4201-B499-B39D1B247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956" y="3069764"/>
            <a:ext cx="2593666" cy="257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likovni rezultat za geografske karte&quot;">
            <a:extLst>
              <a:ext uri="{FF2B5EF4-FFF2-40B4-BE49-F238E27FC236}">
                <a16:creationId xmlns:a16="http://schemas.microsoft.com/office/drawing/2014/main" id="{FB3F16C1-5EE6-4357-96C9-8EF4682BD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99" y="300834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E8F164D2-E6E0-45FB-B8C6-6FE2BB813998}"/>
              </a:ext>
            </a:extLst>
          </p:cNvPr>
          <p:cNvCxnSpPr/>
          <p:nvPr/>
        </p:nvCxnSpPr>
        <p:spPr>
          <a:xfrm flipH="1">
            <a:off x="1512199" y="2419109"/>
            <a:ext cx="769595" cy="453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1FD4401B-D1AD-480A-BDD4-5098019744F1}"/>
              </a:ext>
            </a:extLst>
          </p:cNvPr>
          <p:cNvCxnSpPr>
            <a:cxnSpLocks/>
          </p:cNvCxnSpPr>
          <p:nvPr/>
        </p:nvCxnSpPr>
        <p:spPr>
          <a:xfrm>
            <a:off x="8935756" y="2419109"/>
            <a:ext cx="495323" cy="589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23B53F76-04DD-4BAF-B7D8-D5BB9219E7CB}"/>
              </a:ext>
            </a:extLst>
          </p:cNvPr>
          <p:cNvCxnSpPr>
            <a:cxnSpLocks/>
          </p:cNvCxnSpPr>
          <p:nvPr/>
        </p:nvCxnSpPr>
        <p:spPr>
          <a:xfrm>
            <a:off x="3108054" y="2398940"/>
            <a:ext cx="90067" cy="402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:a16="http://schemas.microsoft.com/office/drawing/2014/main" id="{C683D07C-F2F4-4B00-A8DC-093BE4C6607F}"/>
              </a:ext>
            </a:extLst>
          </p:cNvPr>
          <p:cNvCxnSpPr>
            <a:cxnSpLocks/>
          </p:cNvCxnSpPr>
          <p:nvPr/>
        </p:nvCxnSpPr>
        <p:spPr>
          <a:xfrm flipH="1">
            <a:off x="7814930" y="2419109"/>
            <a:ext cx="624139" cy="589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>
            <a:extLst>
              <a:ext uri="{FF2B5EF4-FFF2-40B4-BE49-F238E27FC236}">
                <a16:creationId xmlns:a16="http://schemas.microsoft.com/office/drawing/2014/main" id="{CCB9D4A1-2F6F-40D9-AE20-0FDF30EB2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659" y="3065014"/>
            <a:ext cx="3191297" cy="24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575F87-56AC-4D76-AC48-76F56680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Koje mjerilo je krupnije?</a:t>
            </a:r>
            <a:br>
              <a:rPr lang="hr-HR" dirty="0"/>
            </a:br>
            <a:r>
              <a:rPr lang="hr-HR" dirty="0"/>
              <a:t>1 : 100 000   ili  1 : 10 000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7B4D929-1973-4931-80EF-FD6E44367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1: 10 000</a:t>
            </a:r>
          </a:p>
        </p:txBody>
      </p:sp>
    </p:spTree>
    <p:extLst>
      <p:ext uri="{BB962C8B-B14F-4D97-AF65-F5344CB8AC3E}">
        <p14:creationId xmlns:p14="http://schemas.microsoft.com/office/powerpoint/2010/main" val="191691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D53F3D-8F42-4E2D-AE17-BF21AB6E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Koje mjerilo je sitnije?</a:t>
            </a:r>
            <a:br>
              <a:rPr lang="hr-HR" dirty="0"/>
            </a:br>
            <a:r>
              <a:rPr lang="hr-HR" dirty="0"/>
              <a:t>1 : 1 000 000   ili  1 : 100 000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DC54FA8-0726-4BCE-9577-08B6D1432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1 : 1 000 000</a:t>
            </a:r>
          </a:p>
        </p:txBody>
      </p:sp>
    </p:spTree>
    <p:extLst>
      <p:ext uri="{BB962C8B-B14F-4D97-AF65-F5344CB8AC3E}">
        <p14:creationId xmlns:p14="http://schemas.microsoft.com/office/powerpoint/2010/main" val="329789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7405CC-0CF1-4AAA-A662-F0941509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5304" cy="1325563"/>
          </a:xfrm>
        </p:spPr>
        <p:txBody>
          <a:bodyPr/>
          <a:lstStyle/>
          <a:p>
            <a:r>
              <a:rPr lang="hr-HR" dirty="0"/>
              <a:t>Kako se dijele topografske karte prema mjerilu?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1DE860-4371-4DAA-A193-DA9D66F77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55259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Dijele se na: </a:t>
            </a:r>
          </a:p>
          <a:p>
            <a:r>
              <a:rPr lang="hr-HR" b="1" dirty="0"/>
              <a:t>1.</a:t>
            </a:r>
            <a:r>
              <a:rPr lang="hr-HR" dirty="0"/>
              <a:t> </a:t>
            </a:r>
            <a:r>
              <a:rPr lang="hr-HR" b="1" dirty="0"/>
              <a:t>TOPOMETRIJSKE KARTE</a:t>
            </a:r>
          </a:p>
          <a:p>
            <a:r>
              <a:rPr lang="hr-HR" b="1" dirty="0"/>
              <a:t>2. DETALJNE TOPOGRAFSKE KARTE</a:t>
            </a:r>
          </a:p>
          <a:p>
            <a:r>
              <a:rPr lang="hr-HR" b="1" dirty="0"/>
              <a:t>3. PREGLEDNE TOPOGRAFSKE KARTE</a:t>
            </a:r>
          </a:p>
          <a:p>
            <a:r>
              <a:rPr lang="hr-HR" dirty="0"/>
              <a:t>Često se izdvaja i četvrta skupina: </a:t>
            </a:r>
            <a:r>
              <a:rPr lang="hr-HR" b="1" dirty="0"/>
              <a:t>4. PREGLEDNE GEOGRAFSKE KARTE </a:t>
            </a:r>
            <a:r>
              <a:rPr lang="hr-HR" dirty="0"/>
              <a:t>koje su izrađene u vrlo sitnom mjerilu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484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035366-19DA-46F3-9B9E-ED48BE50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Poveži vrstu topografske karte i jedno mjerilo u kojem je izrađena.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B0A748-3690-46F4-AF29-BDCFA3FA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680" y="4196969"/>
            <a:ext cx="4855464" cy="1655318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1: 1000</a:t>
            </a:r>
          </a:p>
          <a:p>
            <a:r>
              <a:rPr lang="hr-HR" dirty="0"/>
              <a:t>1: 50 000</a:t>
            </a:r>
          </a:p>
          <a:p>
            <a:r>
              <a:rPr lang="hr-HR" dirty="0"/>
              <a:t>1: 200 000</a:t>
            </a:r>
          </a:p>
          <a:p>
            <a:r>
              <a:rPr lang="hr-HR" dirty="0"/>
              <a:t>1: 1 000 000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96FF94EF-3334-440E-8772-CD5441CFED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795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1. TOPOMETRIJSKE KARTE</a:t>
            </a:r>
          </a:p>
          <a:p>
            <a:r>
              <a:rPr lang="hr-HR" dirty="0"/>
              <a:t>2. DETALJNE TOPOGRAFSKE KARTE</a:t>
            </a:r>
          </a:p>
          <a:p>
            <a:r>
              <a:rPr lang="hr-HR" dirty="0"/>
              <a:t>3. PREGLEDNE TOPOGRAFSKE KARTE</a:t>
            </a:r>
          </a:p>
          <a:p>
            <a:r>
              <a:rPr lang="hr-HR" dirty="0"/>
              <a:t>4. PREGLEDNE GEOGRAFSKE KARTE</a:t>
            </a:r>
          </a:p>
          <a:p>
            <a:endParaRPr lang="hr-HR" dirty="0"/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2FA431D7-1181-4480-A79C-A58EAA8E6ED1}"/>
              </a:ext>
            </a:extLst>
          </p:cNvPr>
          <p:cNvSpPr txBox="1">
            <a:spLocks/>
          </p:cNvSpPr>
          <p:nvPr/>
        </p:nvSpPr>
        <p:spPr>
          <a:xfrm>
            <a:off x="838200" y="4196969"/>
            <a:ext cx="10515600" cy="1795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1. TOPOMETRIJSKE KARTE</a:t>
            </a:r>
          </a:p>
          <a:p>
            <a:r>
              <a:rPr lang="hr-HR" dirty="0"/>
              <a:t>2. DETALJNE TOPOGRAFSKE KARTE</a:t>
            </a:r>
          </a:p>
          <a:p>
            <a:r>
              <a:rPr lang="hr-HR" dirty="0"/>
              <a:t>3. PREGLEDNE TOPOGRAFSKE KARTE</a:t>
            </a:r>
          </a:p>
          <a:p>
            <a:r>
              <a:rPr lang="hr-HR" dirty="0"/>
              <a:t>4. PREGLEDNE GEOGRAFSKE KARTE</a:t>
            </a:r>
          </a:p>
          <a:p>
            <a:endParaRPr lang="hr-HR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AC1DA800-3A12-464C-A3F9-80C03E7134DE}"/>
              </a:ext>
            </a:extLst>
          </p:cNvPr>
          <p:cNvSpPr txBox="1">
            <a:spLocks/>
          </p:cNvSpPr>
          <p:nvPr/>
        </p:nvSpPr>
        <p:spPr>
          <a:xfrm>
            <a:off x="7484542" y="1965706"/>
            <a:ext cx="4855464" cy="1655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1: 50 000</a:t>
            </a:r>
          </a:p>
          <a:p>
            <a:r>
              <a:rPr lang="hr-HR" dirty="0"/>
              <a:t>1: 1000</a:t>
            </a:r>
          </a:p>
          <a:p>
            <a:r>
              <a:rPr lang="hr-HR" dirty="0"/>
              <a:t>1: 1 000 000</a:t>
            </a:r>
          </a:p>
          <a:p>
            <a:r>
              <a:rPr lang="hr-HR" dirty="0"/>
              <a:t>1: 200 000</a:t>
            </a:r>
          </a:p>
        </p:txBody>
      </p:sp>
    </p:spTree>
    <p:extLst>
      <p:ext uri="{BB962C8B-B14F-4D97-AF65-F5344CB8AC3E}">
        <p14:creationId xmlns:p14="http://schemas.microsoft.com/office/powerpoint/2010/main" val="1408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035366-19DA-46F3-9B9E-ED48BE50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Poveži vrstu topografske karte i jedno mjerilo u kojem je izrađena.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B0A748-3690-46F4-AF29-BDCFA3FAB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6680" y="4196969"/>
            <a:ext cx="4855464" cy="1655318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1: 5000</a:t>
            </a:r>
          </a:p>
          <a:p>
            <a:r>
              <a:rPr lang="hr-HR" dirty="0"/>
              <a:t>1: 50 000</a:t>
            </a:r>
          </a:p>
          <a:p>
            <a:r>
              <a:rPr lang="hr-HR" dirty="0"/>
              <a:t>1: 500 000</a:t>
            </a:r>
          </a:p>
          <a:p>
            <a:r>
              <a:rPr lang="hr-HR" dirty="0"/>
              <a:t>1: 5 000 000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96FF94EF-3334-440E-8772-CD5441CFEDC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7953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1. TOPOMETRIJSKE KARTE</a:t>
            </a:r>
          </a:p>
          <a:p>
            <a:r>
              <a:rPr lang="hr-HR" dirty="0"/>
              <a:t>2. DETALJNE TOPOGRAFSKE KARTE</a:t>
            </a:r>
          </a:p>
          <a:p>
            <a:r>
              <a:rPr lang="hr-HR" dirty="0"/>
              <a:t>3. PREGLEDNE TOPOGRAFSKE KARTE</a:t>
            </a:r>
          </a:p>
          <a:p>
            <a:r>
              <a:rPr lang="hr-HR" dirty="0"/>
              <a:t>4. PREGLEDNE GEOGRAFSKE KARTE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2FA431D7-1181-4480-A79C-A58EAA8E6ED1}"/>
              </a:ext>
            </a:extLst>
          </p:cNvPr>
          <p:cNvSpPr txBox="1">
            <a:spLocks/>
          </p:cNvSpPr>
          <p:nvPr/>
        </p:nvSpPr>
        <p:spPr>
          <a:xfrm>
            <a:off x="838200" y="4196969"/>
            <a:ext cx="10515600" cy="1795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1. TOPOMETRIJSKE KARTE</a:t>
            </a:r>
          </a:p>
          <a:p>
            <a:r>
              <a:rPr lang="hr-HR" dirty="0"/>
              <a:t>2. DETALJNE TOPOGRAFSKE KARTE</a:t>
            </a:r>
          </a:p>
          <a:p>
            <a:r>
              <a:rPr lang="hr-HR" dirty="0"/>
              <a:t>3. PREGLEDNE TOPOGRAFSKE KARTE</a:t>
            </a:r>
          </a:p>
          <a:p>
            <a:r>
              <a:rPr lang="hr-HR" dirty="0"/>
              <a:t>4. PREGLEDNE GEOGRAFSKE KARTE</a:t>
            </a:r>
          </a:p>
          <a:p>
            <a:endParaRPr lang="hr-HR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AC1DA800-3A12-464C-A3F9-80C03E7134DE}"/>
              </a:ext>
            </a:extLst>
          </p:cNvPr>
          <p:cNvSpPr txBox="1">
            <a:spLocks/>
          </p:cNvSpPr>
          <p:nvPr/>
        </p:nvSpPr>
        <p:spPr>
          <a:xfrm>
            <a:off x="7537704" y="1773682"/>
            <a:ext cx="4855464" cy="1655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1: 50 000</a:t>
            </a:r>
          </a:p>
          <a:p>
            <a:r>
              <a:rPr lang="hr-HR" dirty="0"/>
              <a:t>1: 5000</a:t>
            </a:r>
          </a:p>
          <a:p>
            <a:r>
              <a:rPr lang="hr-HR" dirty="0"/>
              <a:t>1: 5 000 000</a:t>
            </a:r>
          </a:p>
          <a:p>
            <a:r>
              <a:rPr lang="hr-HR" dirty="0"/>
              <a:t>1: 500 000 </a:t>
            </a:r>
          </a:p>
        </p:txBody>
      </p:sp>
    </p:spTree>
    <p:extLst>
      <p:ext uri="{BB962C8B-B14F-4D97-AF65-F5344CB8AC3E}">
        <p14:creationId xmlns:p14="http://schemas.microsoft.com/office/powerpoint/2010/main" val="15235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035366-19DA-46F3-9B9E-ED48BE50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Koja vrsta topografske karte je prikazana na slikama?</a:t>
            </a:r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96FF94EF-3334-440E-8772-CD5441CFEDCA}"/>
              </a:ext>
            </a:extLst>
          </p:cNvPr>
          <p:cNvSpPr txBox="1">
            <a:spLocks/>
          </p:cNvSpPr>
          <p:nvPr/>
        </p:nvSpPr>
        <p:spPr>
          <a:xfrm>
            <a:off x="523520" y="4298707"/>
            <a:ext cx="3133450" cy="179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/>
              <a:t>TOPOMETRIJSKA</a:t>
            </a:r>
          </a:p>
        </p:txBody>
      </p:sp>
      <p:pic>
        <p:nvPicPr>
          <p:cNvPr id="4098" name="Picture 2" descr="Slikovni rezultat za plan grada&quot;">
            <a:extLst>
              <a:ext uri="{FF2B5EF4-FFF2-40B4-BE49-F238E27FC236}">
                <a16:creationId xmlns:a16="http://schemas.microsoft.com/office/drawing/2014/main" id="{8463368A-7155-4BE7-9B26-765A7E6D5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24742" r="35264" b="41955"/>
          <a:stretch/>
        </p:blipFill>
        <p:spPr bwMode="auto">
          <a:xfrm>
            <a:off x="402335" y="1971104"/>
            <a:ext cx="3816097" cy="22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ikovni rezultat za topografske karte&quot;">
            <a:extLst>
              <a:ext uri="{FF2B5EF4-FFF2-40B4-BE49-F238E27FC236}">
                <a16:creationId xmlns:a16="http://schemas.microsoft.com/office/drawing/2014/main" id="{E8F2FE2E-5A53-422F-8949-626A21C98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3733" r="6951" b="58876"/>
          <a:stretch/>
        </p:blipFill>
        <p:spPr bwMode="auto">
          <a:xfrm>
            <a:off x="4366207" y="1947456"/>
            <a:ext cx="3816097" cy="256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likovni rezultat za geografska karta hrvatske&quot;">
            <a:extLst>
              <a:ext uri="{FF2B5EF4-FFF2-40B4-BE49-F238E27FC236}">
                <a16:creationId xmlns:a16="http://schemas.microsoft.com/office/drawing/2014/main" id="{8BAB6633-8DAB-4614-87BA-FBF72E8C4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3016" r="4609" b="9398"/>
          <a:stretch/>
        </p:blipFill>
        <p:spPr bwMode="auto">
          <a:xfrm>
            <a:off x="8330079" y="1336068"/>
            <a:ext cx="3620184" cy="355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939088F1-9224-4AD7-A940-3756831B284A}"/>
              </a:ext>
            </a:extLst>
          </p:cNvPr>
          <p:cNvSpPr txBox="1">
            <a:spLocks/>
          </p:cNvSpPr>
          <p:nvPr/>
        </p:nvSpPr>
        <p:spPr>
          <a:xfrm>
            <a:off x="4426799" y="4697476"/>
            <a:ext cx="3620184" cy="179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/>
              <a:t>DETALJNA TOPOGRAFSKA</a:t>
            </a:r>
          </a:p>
          <a:p>
            <a:endParaRPr lang="hr-HR" dirty="0"/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6C8E0FD8-5030-4969-BD6F-F7030AC21FD0}"/>
              </a:ext>
            </a:extLst>
          </p:cNvPr>
          <p:cNvSpPr txBox="1">
            <a:spLocks/>
          </p:cNvSpPr>
          <p:nvPr/>
        </p:nvSpPr>
        <p:spPr>
          <a:xfrm>
            <a:off x="8330079" y="4963287"/>
            <a:ext cx="3620184" cy="1795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/>
              <a:t>PREGLEDNA TOPOGRAFSKA</a:t>
            </a:r>
          </a:p>
        </p:txBody>
      </p:sp>
    </p:spTree>
    <p:extLst>
      <p:ext uri="{BB962C8B-B14F-4D97-AF65-F5344CB8AC3E}">
        <p14:creationId xmlns:p14="http://schemas.microsoft.com/office/powerpoint/2010/main" val="39443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uiExpand="1" build="p"/>
      <p:bldP spid="1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87223B-329F-41C3-AE03-3C2B502C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04" y="365125"/>
            <a:ext cx="11533632" cy="1325563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sz="3600" dirty="0"/>
              <a:t>Kako se nazivaju stručnjaci koji izrađuju geografske karte?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1A25A0-7E7F-4390-AB5A-E191FCCCC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49351"/>
          </a:xfrm>
        </p:spPr>
        <p:txBody>
          <a:bodyPr/>
          <a:lstStyle/>
          <a:p>
            <a:r>
              <a:rPr lang="hr-HR" dirty="0"/>
              <a:t>Kartografi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C3C3EBC8-6FF9-444D-A0D3-2CC7A6026A94}"/>
              </a:ext>
            </a:extLst>
          </p:cNvPr>
          <p:cNvSpPr txBox="1">
            <a:spLocks/>
          </p:cNvSpPr>
          <p:nvPr/>
        </p:nvSpPr>
        <p:spPr>
          <a:xfrm>
            <a:off x="548833" y="2527289"/>
            <a:ext cx="10902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 </a:t>
            </a:r>
            <a:r>
              <a:rPr lang="hr-HR" sz="4000" dirty="0"/>
              <a:t>Kako se naziva znanost o geografskim kartama?</a:t>
            </a:r>
            <a:endParaRPr lang="hr-HR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AC729277-B6A1-4832-AB7D-8E1FD9CC97DB}"/>
              </a:ext>
            </a:extLst>
          </p:cNvPr>
          <p:cNvSpPr txBox="1">
            <a:spLocks/>
          </p:cNvSpPr>
          <p:nvPr/>
        </p:nvSpPr>
        <p:spPr>
          <a:xfrm>
            <a:off x="838200" y="3667929"/>
            <a:ext cx="10515600" cy="649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Kartografija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076000B3-6155-4065-8927-1CB6635D1BB5}"/>
              </a:ext>
            </a:extLst>
          </p:cNvPr>
          <p:cNvSpPr txBox="1">
            <a:spLocks/>
          </p:cNvSpPr>
          <p:nvPr/>
        </p:nvSpPr>
        <p:spPr>
          <a:xfrm>
            <a:off x="548833" y="4299740"/>
            <a:ext cx="109026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 </a:t>
            </a:r>
            <a:r>
              <a:rPr lang="hr-HR" sz="4000" dirty="0"/>
              <a:t>Kako je prikazan sadržaj na geografskim kartama?</a:t>
            </a:r>
            <a:endParaRPr lang="hr-HR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4E564727-2534-4013-BA39-F5D8C5607701}"/>
              </a:ext>
            </a:extLst>
          </p:cNvPr>
          <p:cNvSpPr txBox="1">
            <a:spLocks/>
          </p:cNvSpPr>
          <p:nvPr/>
        </p:nvSpPr>
        <p:spPr>
          <a:xfrm>
            <a:off x="942236" y="5625303"/>
            <a:ext cx="11435903" cy="649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/>
              <a:t>Kartografskim znakovima</a:t>
            </a:r>
            <a:r>
              <a:rPr lang="hr-HR" dirty="0"/>
              <a:t>. Za topografske karte se koriste detaljniji znakovi - topografski znakovi.</a:t>
            </a:r>
          </a:p>
        </p:txBody>
      </p:sp>
    </p:spTree>
    <p:extLst>
      <p:ext uri="{BB962C8B-B14F-4D97-AF65-F5344CB8AC3E}">
        <p14:creationId xmlns:p14="http://schemas.microsoft.com/office/powerpoint/2010/main" val="347864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4F5319-2440-4F27-8531-929273A8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3" y="1905895"/>
            <a:ext cx="10515600" cy="666233"/>
          </a:xfrm>
        </p:spPr>
        <p:txBody>
          <a:bodyPr>
            <a:normAutofit/>
          </a:bodyPr>
          <a:lstStyle/>
          <a:p>
            <a:r>
              <a:rPr lang="hr-HR" sz="2800" dirty="0"/>
              <a:t>Kojoj vrsti geografskih karata pripada ova karta</a:t>
            </a:r>
            <a:r>
              <a:rPr lang="hr-HR" sz="2400" dirty="0"/>
              <a:t>?</a:t>
            </a:r>
            <a:endParaRPr lang="hr-HR" sz="3600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2880948-2383-4501-AA4E-743F57B1C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54" t="4127" r="3946" b="4899"/>
          <a:stretch/>
        </p:blipFill>
        <p:spPr>
          <a:xfrm>
            <a:off x="7674015" y="1122744"/>
            <a:ext cx="4085864" cy="3958542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151DD46D-F643-4935-9FDF-3C5AC8DCE9F0}"/>
              </a:ext>
            </a:extLst>
          </p:cNvPr>
          <p:cNvSpPr txBox="1">
            <a:spLocks/>
          </p:cNvSpPr>
          <p:nvPr/>
        </p:nvSpPr>
        <p:spPr>
          <a:xfrm>
            <a:off x="838200" y="456511"/>
            <a:ext cx="10515600" cy="666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/>
              <a:t>Što je prikazano na ovoj karti?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B0687AAB-70F2-4413-A389-2F6D285D3536}"/>
              </a:ext>
            </a:extLst>
          </p:cNvPr>
          <p:cNvSpPr txBox="1">
            <a:spLocks/>
          </p:cNvSpPr>
          <p:nvPr/>
        </p:nvSpPr>
        <p:spPr>
          <a:xfrm>
            <a:off x="786113" y="3410874"/>
            <a:ext cx="6679557" cy="1004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/>
              <a:t>Kako se zovu županije koje su označene žutom bojom?  </a:t>
            </a:r>
            <a:r>
              <a:rPr lang="hr-HR" sz="2600" dirty="0"/>
              <a:t>(Odgovor pronađi uz pomoć atlasa)</a:t>
            </a:r>
            <a:endParaRPr lang="hr-HR" sz="2800" dirty="0"/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89B37DEF-86ED-4E82-BB49-5F3F1EF5D482}"/>
              </a:ext>
            </a:extLst>
          </p:cNvPr>
          <p:cNvSpPr txBox="1">
            <a:spLocks/>
          </p:cNvSpPr>
          <p:nvPr/>
        </p:nvSpPr>
        <p:spPr>
          <a:xfrm>
            <a:off x="838200" y="1144343"/>
            <a:ext cx="10515600" cy="666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/>
              <a:t>Županije Republike Hrvatske.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7D2DC9B7-1C19-449B-B0BE-EDB17DA7A10F}"/>
              </a:ext>
            </a:extLst>
          </p:cNvPr>
          <p:cNvSpPr txBox="1">
            <a:spLocks/>
          </p:cNvSpPr>
          <p:nvPr/>
        </p:nvSpPr>
        <p:spPr>
          <a:xfrm>
            <a:off x="838200" y="2541165"/>
            <a:ext cx="10515600" cy="666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/>
              <a:t>Pripada tematskim kartama.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510F79C6-9D85-4650-B617-1B08D494F58F}"/>
              </a:ext>
            </a:extLst>
          </p:cNvPr>
          <p:cNvSpPr txBox="1">
            <a:spLocks/>
          </p:cNvSpPr>
          <p:nvPr/>
        </p:nvSpPr>
        <p:spPr>
          <a:xfrm>
            <a:off x="838200" y="4415053"/>
            <a:ext cx="5769979" cy="666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Istarska, Zagrebačka, Brodsko  - posavska</a:t>
            </a:r>
          </a:p>
        </p:txBody>
      </p:sp>
    </p:spTree>
    <p:extLst>
      <p:ext uri="{BB962C8B-B14F-4D97-AF65-F5344CB8AC3E}">
        <p14:creationId xmlns:p14="http://schemas.microsoft.com/office/powerpoint/2010/main" val="41394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4F3B93-5CA0-424A-AC2D-5875A853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 koje tri prirodno-geografske regije se dijeli Hrvatska?</a:t>
            </a:r>
          </a:p>
        </p:txBody>
      </p:sp>
      <p:pic>
        <p:nvPicPr>
          <p:cNvPr id="1026" name="Picture 2" descr="Slikovni rezultat za prirodno geografske regije hrvatske">
            <a:extLst>
              <a:ext uri="{FF2B5EF4-FFF2-40B4-BE49-F238E27FC236}">
                <a16:creationId xmlns:a16="http://schemas.microsoft.com/office/drawing/2014/main" id="{7A544538-EBC8-4941-8D5F-B66263D60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94" y="1825624"/>
            <a:ext cx="5898614" cy="442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21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1873"/>
            <a:ext cx="12192000" cy="2686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5CA29E5-34ED-4636-8D96-B74ACE78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26" y="4889365"/>
            <a:ext cx="4126919" cy="1069270"/>
          </a:xfrm>
          <a:solidFill>
            <a:srgbClr val="FFFFFF"/>
          </a:solidFill>
          <a:ln w="31750" cap="sq">
            <a:solidFill>
              <a:srgbClr val="5E5E52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hr-HR" sz="3300" dirty="0">
                <a:solidFill>
                  <a:srgbClr val="262626"/>
                </a:solidFill>
              </a:rPr>
              <a:t>Sredozemno</a:t>
            </a:r>
            <a:br>
              <a:rPr lang="hr-HR" sz="3300" dirty="0">
                <a:solidFill>
                  <a:srgbClr val="262626"/>
                </a:solidFill>
              </a:rPr>
            </a:br>
            <a:r>
              <a:rPr lang="hr-HR" sz="3300" dirty="0">
                <a:solidFill>
                  <a:srgbClr val="262626"/>
                </a:solidFill>
              </a:rPr>
              <a:t>Atlantski</a:t>
            </a:r>
          </a:p>
        </p:txBody>
      </p:sp>
      <p:pic>
        <p:nvPicPr>
          <p:cNvPr id="7" name="Rezervirano mjesto sadržaja 3">
            <a:extLst>
              <a:ext uri="{FF2B5EF4-FFF2-40B4-BE49-F238E27FC236}">
                <a16:creationId xmlns:a16="http://schemas.microsoft.com/office/drawing/2014/main" id="{3E3A11D6-8A2F-4E78-BE69-E674EA6BA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65" y="1160982"/>
            <a:ext cx="10801245" cy="172819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D10317-4889-40E1-B67F-F43478AD6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700" y="4889365"/>
            <a:ext cx="6070600" cy="1351423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50830C-9784-40C5-86C7-0B3EC68B7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794" y="3316744"/>
            <a:ext cx="7606632" cy="357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8C3F2F-F30E-47F9-A126-A05DFDA7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710"/>
          </a:xfrm>
        </p:spPr>
        <p:txBody>
          <a:bodyPr>
            <a:noAutofit/>
          </a:bodyPr>
          <a:lstStyle/>
          <a:p>
            <a:r>
              <a:rPr lang="hr-HR" sz="3600" dirty="0"/>
              <a:t>Koje županije se nalaze u području Gorske Hrvatske?</a:t>
            </a:r>
          </a:p>
        </p:txBody>
      </p:sp>
      <p:pic>
        <p:nvPicPr>
          <p:cNvPr id="2050" name="Picture 2" descr="Slikovni rezultat za prirodno geografske regije hrvatske">
            <a:extLst>
              <a:ext uri="{FF2B5EF4-FFF2-40B4-BE49-F238E27FC236}">
                <a16:creationId xmlns:a16="http://schemas.microsoft.com/office/drawing/2014/main" id="{3BC790C2-EE7C-4464-AF9A-849CDB04B8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0" y="1446836"/>
            <a:ext cx="4815067" cy="361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86FB9A6-1649-4414-B725-2EC87BD68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707" y="1446836"/>
            <a:ext cx="3540486" cy="34348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4853FE3A-9CAE-4843-8F5E-EFD1558B038C}"/>
              </a:ext>
            </a:extLst>
          </p:cNvPr>
          <p:cNvSpPr txBox="1"/>
          <p:nvPr/>
        </p:nvSpPr>
        <p:spPr>
          <a:xfrm>
            <a:off x="706056" y="5563236"/>
            <a:ext cx="6340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Primorsko – goranska, Karlovačka, Ličko – senjska, Zadarska</a:t>
            </a:r>
          </a:p>
        </p:txBody>
      </p:sp>
    </p:spTree>
    <p:extLst>
      <p:ext uri="{BB962C8B-B14F-4D97-AF65-F5344CB8AC3E}">
        <p14:creationId xmlns:p14="http://schemas.microsoft.com/office/powerpoint/2010/main" val="167107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DC94E5-5BC2-4E64-89CF-005DD13A0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/>
          </a:bodyPr>
          <a:lstStyle/>
          <a:p>
            <a:r>
              <a:rPr lang="hr-HR" sz="3200" dirty="0"/>
              <a:t>Što prikazuje karta?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DD557D1-7161-42DF-BBDF-80D8D6D21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5" r="1227"/>
          <a:stretch/>
        </p:blipFill>
        <p:spPr>
          <a:xfrm>
            <a:off x="6667983" y="606528"/>
            <a:ext cx="5239571" cy="4392191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A77EE6F7-5A0B-48B6-A5CB-E0E8F675F078}"/>
              </a:ext>
            </a:extLst>
          </p:cNvPr>
          <p:cNvSpPr txBox="1">
            <a:spLocks/>
          </p:cNvSpPr>
          <p:nvPr/>
        </p:nvSpPr>
        <p:spPr>
          <a:xfrm>
            <a:off x="676153" y="1805652"/>
            <a:ext cx="5979289" cy="685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Kojoj vrsti geografskih karata pripada ova karta?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117A6131-B53A-4D48-8B7F-BD71FAAE57FF}"/>
              </a:ext>
            </a:extLst>
          </p:cNvPr>
          <p:cNvSpPr/>
          <p:nvPr/>
        </p:nvSpPr>
        <p:spPr>
          <a:xfrm>
            <a:off x="688694" y="2491610"/>
            <a:ext cx="4253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Pripada tematskim kartama.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405B7F5D-CB75-4D42-AE44-7A7DEDC8A6E3}"/>
              </a:ext>
            </a:extLst>
          </p:cNvPr>
          <p:cNvSpPr txBox="1">
            <a:spLocks/>
          </p:cNvSpPr>
          <p:nvPr/>
        </p:nvSpPr>
        <p:spPr>
          <a:xfrm>
            <a:off x="676154" y="3782057"/>
            <a:ext cx="5828818" cy="134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Pripada </a:t>
            </a:r>
            <a:r>
              <a:rPr lang="hr-HR" sz="2400" b="1" dirty="0"/>
              <a:t>Srednjoj Europi i Južnoj Europi. </a:t>
            </a:r>
            <a:r>
              <a:rPr lang="hr-HR" sz="2000" dirty="0"/>
              <a:t>Primorska Hrvatska je pod utjecajem Sredozemnog kulturno – civilizacijskog kruga stoga Hrvatska jednim dijelom pripada i Južnoj Europi. </a:t>
            </a:r>
            <a:endParaRPr lang="hr-HR" sz="2400" dirty="0"/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BF4E6D8D-4603-46BE-AE9F-04A65BFA40CB}"/>
              </a:ext>
            </a:extLst>
          </p:cNvPr>
          <p:cNvSpPr txBox="1">
            <a:spLocks/>
          </p:cNvSpPr>
          <p:nvPr/>
        </p:nvSpPr>
        <p:spPr>
          <a:xfrm>
            <a:off x="676154" y="3091642"/>
            <a:ext cx="5828818" cy="59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/>
              <a:t>Kojim Europskim regijama pripada Hrvatska?</a:t>
            </a: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206E72CD-3AE8-41D5-A354-A3A4892306B9}"/>
              </a:ext>
            </a:extLst>
          </p:cNvPr>
          <p:cNvSpPr txBox="1">
            <a:spLocks/>
          </p:cNvSpPr>
          <p:nvPr/>
        </p:nvSpPr>
        <p:spPr>
          <a:xfrm>
            <a:off x="923081" y="960700"/>
            <a:ext cx="10515600" cy="59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Regije Europe.</a:t>
            </a:r>
          </a:p>
        </p:txBody>
      </p:sp>
    </p:spTree>
    <p:extLst>
      <p:ext uri="{BB962C8B-B14F-4D97-AF65-F5344CB8AC3E}">
        <p14:creationId xmlns:p14="http://schemas.microsoft.com/office/powerpoint/2010/main" val="36893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E72D32-8CB9-4A6A-820C-A86B1C60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722"/>
          </a:xfrm>
        </p:spPr>
        <p:txBody>
          <a:bodyPr>
            <a:normAutofit/>
          </a:bodyPr>
          <a:lstStyle/>
          <a:p>
            <a:r>
              <a:rPr lang="hr-HR" sz="3600" dirty="0"/>
              <a:t>Kada je Hrvatska postala članica Europske unije?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5C0EB3-72CA-4BA2-A98D-3E940EAE9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60" y="1325783"/>
            <a:ext cx="10515600" cy="651761"/>
          </a:xfrm>
        </p:spPr>
        <p:txBody>
          <a:bodyPr/>
          <a:lstStyle/>
          <a:p>
            <a:r>
              <a:rPr lang="hr-HR" dirty="0"/>
              <a:t>1.7.2013.</a:t>
            </a: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5C51BD44-0AA1-4CCA-BAAB-53A3531C526C}"/>
              </a:ext>
            </a:extLst>
          </p:cNvPr>
          <p:cNvSpPr txBox="1">
            <a:spLocks/>
          </p:cNvSpPr>
          <p:nvPr/>
        </p:nvSpPr>
        <p:spPr>
          <a:xfrm>
            <a:off x="476693" y="2686910"/>
            <a:ext cx="10515600" cy="825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200" dirty="0"/>
              <a:t>Koliko Europska unija danas ima članica?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813E61EA-7A48-45FB-A744-A7C10F9CF35C}"/>
              </a:ext>
            </a:extLst>
          </p:cNvPr>
          <p:cNvSpPr txBox="1">
            <a:spLocks/>
          </p:cNvSpPr>
          <p:nvPr/>
        </p:nvSpPr>
        <p:spPr>
          <a:xfrm>
            <a:off x="685800" y="3512632"/>
            <a:ext cx="10515600" cy="65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27   ( Od 1.2.2020. Ujedinjeno Kraljevstvo nije više Europskoj uniji)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CD9B21E8-AE64-4800-9DD7-0D90B6F81899}"/>
              </a:ext>
            </a:extLst>
          </p:cNvPr>
          <p:cNvSpPr txBox="1">
            <a:spLocks/>
          </p:cNvSpPr>
          <p:nvPr/>
        </p:nvSpPr>
        <p:spPr>
          <a:xfrm>
            <a:off x="685800" y="4110502"/>
            <a:ext cx="10515600" cy="825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Koja država sada predsjeda Europskom </a:t>
            </a:r>
            <a:r>
              <a:rPr lang="hr-HR" sz="3600" dirty="0" err="1"/>
              <a:t>unijom,točnije</a:t>
            </a:r>
            <a:r>
              <a:rPr lang="hr-HR" sz="3600" dirty="0"/>
              <a:t> Vijećem Europske unije?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A234AADF-596C-4750-AB6B-EB3008C54A0A}"/>
              </a:ext>
            </a:extLst>
          </p:cNvPr>
          <p:cNvSpPr txBox="1">
            <a:spLocks/>
          </p:cNvSpPr>
          <p:nvPr/>
        </p:nvSpPr>
        <p:spPr>
          <a:xfrm>
            <a:off x="685800" y="5209500"/>
            <a:ext cx="10515600" cy="1140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Hrvatska trenutno predsjeda Europskom unijom; od 1.1. do 29.6.2020.  </a:t>
            </a:r>
            <a:r>
              <a:rPr lang="hr-HR" sz="2400" dirty="0"/>
              <a:t>Države članice se izmjenjuju u predsjedavanju svakih 6 mjeseci.</a:t>
            </a:r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554883F-1240-4B6C-A898-0D699C481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689" y="1241808"/>
            <a:ext cx="3901148" cy="210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1873"/>
            <a:ext cx="12192000" cy="2686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8FFAC7D-84F4-4513-838F-8AB87850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380" y="4889365"/>
            <a:ext cx="8148734" cy="1069270"/>
          </a:xfrm>
          <a:solidFill>
            <a:srgbClr val="FFFFFF"/>
          </a:solidFill>
          <a:ln w="31750" cap="sq">
            <a:solidFill>
              <a:srgbClr val="5E5E52"/>
            </a:solidFill>
            <a:miter lim="800000"/>
          </a:ln>
        </p:spPr>
        <p:txBody>
          <a:bodyPr>
            <a:normAutofit fontScale="90000"/>
          </a:bodyPr>
          <a:lstStyle/>
          <a:p>
            <a:pPr algn="ctr"/>
            <a:r>
              <a:rPr lang="hr-HR" sz="3600" dirty="0">
                <a:solidFill>
                  <a:srgbClr val="262626"/>
                </a:solidFill>
              </a:rPr>
              <a:t>Australija</a:t>
            </a:r>
            <a:br>
              <a:rPr lang="hr-HR" sz="3600" dirty="0">
                <a:solidFill>
                  <a:srgbClr val="262626"/>
                </a:solidFill>
              </a:rPr>
            </a:br>
            <a:r>
              <a:rPr lang="hr-HR" sz="3600" dirty="0">
                <a:solidFill>
                  <a:srgbClr val="262626"/>
                </a:solidFill>
              </a:rPr>
              <a:t>Azija</a:t>
            </a:r>
          </a:p>
        </p:txBody>
      </p:sp>
      <p:pic>
        <p:nvPicPr>
          <p:cNvPr id="7" name="Rezervirano mjesto sadržaja 3">
            <a:extLst>
              <a:ext uri="{FF2B5EF4-FFF2-40B4-BE49-F238E27FC236}">
                <a16:creationId xmlns:a16="http://schemas.microsoft.com/office/drawing/2014/main" id="{9A709912-FEE9-4490-8EB8-CB703FC62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65" y="1258521"/>
            <a:ext cx="11632835" cy="175816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2BED71-7A16-47F1-A648-CE55CF94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810" y="2985741"/>
            <a:ext cx="6070600" cy="1351423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045B59B-615E-4718-A150-42DE5D03E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CF29CD-38B8-4924-BA11-6D6051748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D7AEDA-AA18-43C7-A755-DD8D706A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242816"/>
            <a:ext cx="8783830" cy="2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25 </a:t>
            </a:r>
            <a:r>
              <a:rPr lang="hr-HR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(makni 5 nula iz broja koji pokazuje koliko je puta umanjena površina</a:t>
            </a:r>
            <a:r>
              <a:rPr lang="hr-HR" sz="2000" dirty="0">
                <a:solidFill>
                  <a:srgbClr val="FFFFFF"/>
                </a:solidFill>
              </a:rPr>
              <a:t> </a:t>
            </a:r>
            <a:r>
              <a:rPr lang="hr-HR" sz="2000" dirty="0">
                <a:solidFill>
                  <a:srgbClr val="FFFFFF"/>
                </a:solidFill>
                <a:sym typeface="Wingdings" panose="05000000000000000000" pitchFamily="2" charset="2"/>
              </a:rPr>
              <a:t> )</a:t>
            </a:r>
            <a:br>
              <a:rPr lang="hr-HR" sz="2000" dirty="0">
                <a:solidFill>
                  <a:srgbClr val="FFFFFF"/>
                </a:solidFill>
                <a:sym typeface="Wingdings" panose="05000000000000000000" pitchFamily="2" charset="2"/>
              </a:rPr>
            </a:br>
            <a:r>
              <a:rPr lang="hr-HR" sz="3200" dirty="0">
                <a:solidFill>
                  <a:srgbClr val="FFFFFF"/>
                </a:solidFill>
                <a:sym typeface="Wingdings" panose="05000000000000000000" pitchFamily="2" charset="2"/>
              </a:rPr>
              <a:t>175  </a:t>
            </a:r>
            <a:r>
              <a:rPr lang="hr-HR" sz="2000" dirty="0">
                <a:solidFill>
                  <a:srgbClr val="FFFFFF"/>
                </a:solidFill>
                <a:sym typeface="Wingdings" panose="05000000000000000000" pitchFamily="2" charset="2"/>
              </a:rPr>
              <a:t>( 25x7)</a:t>
            </a:r>
            <a:b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Rezervirano mjesto sadržaja 3">
            <a:extLst>
              <a:ext uri="{FF2B5EF4-FFF2-40B4-BE49-F238E27FC236}">
                <a16:creationId xmlns:a16="http://schemas.microsoft.com/office/drawing/2014/main" id="{E10DE93E-895D-412A-B0D5-BDA495CCB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160" y="643464"/>
            <a:ext cx="10306049" cy="3275978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AE8D2FC-4EBB-4897-B346-C89E2EDD6C63}"/>
              </a:ext>
            </a:extLst>
          </p:cNvPr>
          <p:cNvSpPr txBox="1"/>
          <p:nvPr/>
        </p:nvSpPr>
        <p:spPr>
          <a:xfrm>
            <a:off x="7498081" y="2060448"/>
            <a:ext cx="273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Računaj u bilježnici ili na listu papira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502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152F3F-C9E7-4A88-BFB4-C4C1C915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31" y="1659102"/>
            <a:ext cx="10515600" cy="839549"/>
          </a:xfrm>
        </p:spPr>
        <p:txBody>
          <a:bodyPr>
            <a:normAutofit/>
          </a:bodyPr>
          <a:lstStyle/>
          <a:p>
            <a:r>
              <a:rPr lang="hr-HR" sz="3600" dirty="0"/>
              <a:t>d) 510 000 000km</a:t>
            </a:r>
            <a:r>
              <a:rPr lang="hr-HR" sz="3600" baseline="30000" dirty="0"/>
              <a:t>2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82E7A8F-CD37-4238-8F99-CC5E8FAE8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586" y="457419"/>
            <a:ext cx="10314436" cy="12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8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CC518B-8B6F-455D-80AC-4F76CD56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028"/>
          </a:xfrm>
        </p:spPr>
        <p:txBody>
          <a:bodyPr/>
          <a:lstStyle/>
          <a:p>
            <a:r>
              <a:rPr lang="hr-HR" dirty="0"/>
              <a:t>Koji oceani okružuju Europu?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50D02ED-2F1E-4D5A-8625-855E90AE0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7685" y="1188824"/>
            <a:ext cx="6080472" cy="4351338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06CE1EC8-0AF7-48ED-9FD2-E3B56746A443}"/>
              </a:ext>
            </a:extLst>
          </p:cNvPr>
          <p:cNvSpPr txBox="1">
            <a:spLocks/>
          </p:cNvSpPr>
          <p:nvPr/>
        </p:nvSpPr>
        <p:spPr>
          <a:xfrm>
            <a:off x="838200" y="1253331"/>
            <a:ext cx="10515600" cy="73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Atlantski i Arktički.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B6CE5745-0058-4166-A6D7-C49AAA94623B}"/>
              </a:ext>
            </a:extLst>
          </p:cNvPr>
          <p:cNvSpPr txBox="1">
            <a:spLocks/>
          </p:cNvSpPr>
          <p:nvPr/>
        </p:nvSpPr>
        <p:spPr>
          <a:xfrm>
            <a:off x="669885" y="2136841"/>
            <a:ext cx="10852230" cy="1423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Koji oceani okružuju Afriku?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244FF240-5CA5-4DD6-95AE-883B9067E1FC}"/>
              </a:ext>
            </a:extLst>
          </p:cNvPr>
          <p:cNvSpPr txBox="1">
            <a:spLocks/>
          </p:cNvSpPr>
          <p:nvPr/>
        </p:nvSpPr>
        <p:spPr>
          <a:xfrm>
            <a:off x="669885" y="3315011"/>
            <a:ext cx="10515600" cy="73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Atlantski i Indijski.</a:t>
            </a: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9332A7B2-E1F4-4B4B-B16D-344B440D7419}"/>
              </a:ext>
            </a:extLst>
          </p:cNvPr>
          <p:cNvSpPr txBox="1">
            <a:spLocks/>
          </p:cNvSpPr>
          <p:nvPr/>
        </p:nvSpPr>
        <p:spPr>
          <a:xfrm>
            <a:off x="501570" y="4677545"/>
            <a:ext cx="10852230" cy="1423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600" dirty="0"/>
              <a:t>Koji oceani okružuju Aziju?</a:t>
            </a: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79B3D71C-F422-478D-B9B2-837B1C4047FC}"/>
              </a:ext>
            </a:extLst>
          </p:cNvPr>
          <p:cNvSpPr txBox="1">
            <a:spLocks/>
          </p:cNvSpPr>
          <p:nvPr/>
        </p:nvSpPr>
        <p:spPr>
          <a:xfrm>
            <a:off x="579216" y="5760370"/>
            <a:ext cx="10515600" cy="73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Atlantski, Arktički, Indijski i Tihi ocean.</a:t>
            </a:r>
          </a:p>
        </p:txBody>
      </p:sp>
    </p:spTree>
    <p:extLst>
      <p:ext uri="{BB962C8B-B14F-4D97-AF65-F5344CB8AC3E}">
        <p14:creationId xmlns:p14="http://schemas.microsoft.com/office/powerpoint/2010/main" val="392079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3A8E3B-3B0F-40E8-9DA9-D2AFEB10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Koja zemljina polutka se vidi na crtežu globusa?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DEAF299-D41B-4D48-8CD0-B54F704CB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5022" y="1895475"/>
            <a:ext cx="3038475" cy="3067050"/>
          </a:xfrm>
          <a:prstGeom prst="rect">
            <a:avLst/>
          </a:prstGeom>
        </p:spPr>
      </p:pic>
      <p:sp>
        <p:nvSpPr>
          <p:cNvPr id="5" name="Naslov 1">
            <a:extLst>
              <a:ext uri="{FF2B5EF4-FFF2-40B4-BE49-F238E27FC236}">
                <a16:creationId xmlns:a16="http://schemas.microsoft.com/office/drawing/2014/main" id="{CF58155A-5C25-4FDC-AC8F-84D4177E6A9A}"/>
              </a:ext>
            </a:extLst>
          </p:cNvPr>
          <p:cNvSpPr txBox="1">
            <a:spLocks/>
          </p:cNvSpPr>
          <p:nvPr/>
        </p:nvSpPr>
        <p:spPr>
          <a:xfrm>
            <a:off x="838200" y="2103438"/>
            <a:ext cx="10515600" cy="1021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Sjeverna polutka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D7F1944B-1774-4812-BE5B-0F22DB8DB4E2}"/>
              </a:ext>
            </a:extLst>
          </p:cNvPr>
          <p:cNvSpPr txBox="1">
            <a:spLocks/>
          </p:cNvSpPr>
          <p:nvPr/>
        </p:nvSpPr>
        <p:spPr>
          <a:xfrm>
            <a:off x="838200" y="33299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Koji kontinenti su vidljivi?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CB91DE89-3ECF-4FE2-B0D1-F85219C85344}"/>
              </a:ext>
            </a:extLst>
          </p:cNvPr>
          <p:cNvSpPr txBox="1">
            <a:spLocks/>
          </p:cNvSpPr>
          <p:nvPr/>
        </p:nvSpPr>
        <p:spPr>
          <a:xfrm>
            <a:off x="942372" y="4962525"/>
            <a:ext cx="10515600" cy="1021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Sjeverna Amerika, Europa, Azija, Afrika</a:t>
            </a:r>
          </a:p>
        </p:txBody>
      </p:sp>
    </p:spTree>
    <p:extLst>
      <p:ext uri="{BB962C8B-B14F-4D97-AF65-F5344CB8AC3E}">
        <p14:creationId xmlns:p14="http://schemas.microsoft.com/office/powerpoint/2010/main" val="368681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3A8E3B-3B0F-40E8-9DA9-D2AFEB10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Koja zemljina polutka se vidi na crtežu globusa?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CF58155A-5C25-4FDC-AC8F-84D4177E6A9A}"/>
              </a:ext>
            </a:extLst>
          </p:cNvPr>
          <p:cNvSpPr txBox="1">
            <a:spLocks/>
          </p:cNvSpPr>
          <p:nvPr/>
        </p:nvSpPr>
        <p:spPr>
          <a:xfrm>
            <a:off x="838200" y="2103438"/>
            <a:ext cx="10515600" cy="1021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Južna polutka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D7F1944B-1774-4812-BE5B-0F22DB8DB4E2}"/>
              </a:ext>
            </a:extLst>
          </p:cNvPr>
          <p:cNvSpPr txBox="1">
            <a:spLocks/>
          </p:cNvSpPr>
          <p:nvPr/>
        </p:nvSpPr>
        <p:spPr>
          <a:xfrm>
            <a:off x="838200" y="33299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Koji kontinenti su vidljivi?</a:t>
            </a:r>
          </a:p>
        </p:txBody>
      </p:sp>
      <p:sp>
        <p:nvSpPr>
          <p:cNvPr id="7" name="Naslov 1">
            <a:extLst>
              <a:ext uri="{FF2B5EF4-FFF2-40B4-BE49-F238E27FC236}">
                <a16:creationId xmlns:a16="http://schemas.microsoft.com/office/drawing/2014/main" id="{CB91DE89-3ECF-4FE2-B0D1-F85219C85344}"/>
              </a:ext>
            </a:extLst>
          </p:cNvPr>
          <p:cNvSpPr txBox="1">
            <a:spLocks/>
          </p:cNvSpPr>
          <p:nvPr/>
        </p:nvSpPr>
        <p:spPr>
          <a:xfrm>
            <a:off x="942372" y="4962525"/>
            <a:ext cx="10515600" cy="1021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Južna Amerika, Afrika, Australija i Antarktika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C4E0DDE-2230-4264-950B-BBCAA9732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61" y="1222301"/>
            <a:ext cx="3287786" cy="32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3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912</Words>
  <Application>Microsoft Office PowerPoint</Application>
  <PresentationFormat>Široki zaslon</PresentationFormat>
  <Paragraphs>136</Paragraphs>
  <Slides>32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Gill Sans MT</vt:lpstr>
      <vt:lpstr>Tema sustava Office</vt:lpstr>
      <vt:lpstr>Priprema za školsko natjecanje iz geografije 12.2.2020. </vt:lpstr>
      <vt:lpstr>16 istočno 46 sjeverno </vt:lpstr>
      <vt:lpstr>Sredozemno Atlantski</vt:lpstr>
      <vt:lpstr>Australija Azija</vt:lpstr>
      <vt:lpstr>25  (makni 5 nula iz broja koji pokazuje koliko je puta umanjena površina  ) 175  ( 25x7) </vt:lpstr>
      <vt:lpstr>d) 510 000 000km2</vt:lpstr>
      <vt:lpstr>Koji oceani okružuju Europu?</vt:lpstr>
      <vt:lpstr>Koja zemljina polutka se vidi na crtežu globusa?</vt:lpstr>
      <vt:lpstr>Koja zemljina polutka se vidi na crtežu globusa?</vt:lpstr>
      <vt:lpstr>Koja zemljina polutka se vidi na crtežu globusa?</vt:lpstr>
      <vt:lpstr>Koja zemljina polutka se vidi na crtežu globusa?</vt:lpstr>
      <vt:lpstr>b) i e)    političke i gospodarske</vt:lpstr>
      <vt:lpstr>Koji morski prolazi se nalaze na granici Europe i Azije?</vt:lpstr>
      <vt:lpstr>U kojem je mjerilu izrađena karta?</vt:lpstr>
      <vt:lpstr>Navedi matematičke elemente geografske karte.</vt:lpstr>
      <vt:lpstr>Navedi geografske elemente karte.</vt:lpstr>
      <vt:lpstr>Kako je prikazan reljef na geografskim kartama?</vt:lpstr>
      <vt:lpstr>Kakvo može biti mjerilo?</vt:lpstr>
      <vt:lpstr>Kakvo može biti mjerilo s obzirom na koliko je umanjenje?</vt:lpstr>
      <vt:lpstr>Kako se geografske karte dijele prema sadržaju?</vt:lpstr>
      <vt:lpstr>Koje mjerilo je krupnije? 1 : 100 000   ili  1 : 10 000</vt:lpstr>
      <vt:lpstr>Koje mjerilo je sitnije? 1 : 1 000 000   ili  1 : 100 000</vt:lpstr>
      <vt:lpstr>Kako se dijele topografske karte prema mjerilu?</vt:lpstr>
      <vt:lpstr>Poveži vrstu topografske karte i jedno mjerilo u kojem je izrađena.</vt:lpstr>
      <vt:lpstr>Poveži vrstu topografske karte i jedno mjerilo u kojem je izrađena.</vt:lpstr>
      <vt:lpstr>Koja vrsta topografske karte je prikazana na slikama?</vt:lpstr>
      <vt:lpstr> Kako se nazivaju stručnjaci koji izrađuju geografske karte?</vt:lpstr>
      <vt:lpstr>Kojoj vrsti geografskih karata pripada ova karta?</vt:lpstr>
      <vt:lpstr>Na koje tri prirodno-geografske regije se dijeli Hrvatska?</vt:lpstr>
      <vt:lpstr>Koje županije se nalaze u području Gorske Hrvatske?</vt:lpstr>
      <vt:lpstr>Što prikazuje karta?</vt:lpstr>
      <vt:lpstr>Kada je Hrvatska postala članica Europske unije?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Priprema za školsko natjecanje iz geografije 11.2.2019. </dc:title>
  <dc:creator>Marina Periša</dc:creator>
  <cp:lastModifiedBy>Marina Periša</cp:lastModifiedBy>
  <cp:revision>14</cp:revision>
  <dcterms:created xsi:type="dcterms:W3CDTF">2019-02-09T12:13:44Z</dcterms:created>
  <dcterms:modified xsi:type="dcterms:W3CDTF">2020-02-08T13:57:33Z</dcterms:modified>
</cp:coreProperties>
</file>