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2" r:id="rId6"/>
    <p:sldId id="258" r:id="rId7"/>
    <p:sldId id="261" r:id="rId8"/>
    <p:sldId id="263" r:id="rId9"/>
    <p:sldId id="273" r:id="rId10"/>
    <p:sldId id="276" r:id="rId11"/>
    <p:sldId id="269" r:id="rId12"/>
    <p:sldId id="270" r:id="rId13"/>
    <p:sldId id="271" r:id="rId14"/>
    <p:sldId id="272" r:id="rId15"/>
    <p:sldId id="278" r:id="rId16"/>
    <p:sldId id="275" r:id="rId17"/>
    <p:sldId id="274" r:id="rId18"/>
    <p:sldId id="262" r:id="rId19"/>
    <p:sldId id="264" r:id="rId20"/>
    <p:sldId id="266" r:id="rId21"/>
    <p:sldId id="280" r:id="rId22"/>
    <p:sldId id="265" r:id="rId23"/>
    <p:sldId id="267" r:id="rId24"/>
    <p:sldId id="268" r:id="rId25"/>
    <p:sldId id="277" r:id="rId26"/>
    <p:sldId id="279" r:id="rId27"/>
    <p:sldId id="281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F3C4F7-B1E3-4E7E-B4A5-7944C785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5A9C8B-CC78-41F9-9176-5CEC7F19A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08BB98-D4C2-4D6D-BD4F-B8136CC6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A9E893-4009-47F2-86FC-4E85DED9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0CD22E-B8EE-4278-9F01-54C784E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E440E-0A4D-452C-9BC0-39757D4F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91874C3-2C41-41D5-A032-2D2F87D36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DD8B4-A135-4F92-86A0-9CFC3679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F16E12-E6C5-40F9-B969-7A2B465B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8528DE-9E97-492A-B302-9E4733D5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8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4435647-C0DB-4EB3-BCA2-677525BAC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3BE9482-1A3D-473F-B32A-8D0583088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1302DE-A19E-4FC9-B2F0-14EA05F5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EE13AE-7CFA-49AB-B998-21E52F51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889901-4D6B-413A-B794-9F8A8C88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210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D7A48-B2C6-4B75-9F27-C5159683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1C933-4B6D-4445-A506-0620880D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39F03C-43C6-4CDD-9EF8-E03F889A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3DF31A-12A5-4D23-B41B-905ED78B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9142C1-7D34-4058-96AE-A1DE3317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26186-9F7D-44F9-94AF-44B1CD46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D50FB4-EF8E-4078-896A-D413217B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589200-0489-4592-B401-784702F8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B10F50-7CA3-4A36-BC53-917A7EA5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1DEB59-BC47-4CA2-95F5-AA5E2CAA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42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73F958-0E9E-4FB2-89FE-8852ADDB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9538E2-1872-4281-BE03-6278CF383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FAF05E-7A03-4AC7-A83D-16A33B434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0CEAD8-343C-460D-B48F-61E8B4F5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5AA93D-A392-4ADB-9F0A-E47B25A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549EF3F-950A-4661-8127-27111BAC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67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B0DBC-1808-4B04-AD53-5B54B413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129FC8-FE99-47D4-8440-86B93373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054F7D-3AF6-4988-86A2-BF8E4FE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D3BB322-C390-45BF-AB75-95983F35D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ED058C-D891-4C8C-9D40-30DD3E591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085FCD5-985C-4325-89D2-1DDCED0C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8CD78D-A74B-455F-AD7B-4532AB1C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E6E8C52-0A19-4DDD-80CF-571FE043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4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7C21E-831B-4FBF-99E5-FCE50E28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B421A93-9BD0-48E2-8AB4-82854AEE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3C13688-9E84-4151-A871-BB1AB9F7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320AC3-63C5-4794-9EA1-37646ED2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30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0967009-D02E-435D-AED3-12D41DA1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E5AB787-A121-4721-8604-5CE6FB77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53C327-1061-4041-86D1-6B1BF5D9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BD536-A927-47FF-B386-F79D6329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012048-245D-487E-8BCD-41518AD2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7AC411-222F-4316-AEC1-622D471C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4D2E82-A742-4211-83C7-BF54537C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3CE86A8-690B-4582-AA16-58FE309E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956D92-216F-462E-BDCF-35A41DC0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FFD3E-0D90-4138-9E7A-E18C02B7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BA15165-F847-4B41-9B17-DCF67500F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B4CBBF-D2EA-4C9D-9954-4F2E25A96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CDB09F-13B9-4F34-A601-9FBC2BBC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661EFB-8C93-4628-AA42-A0270344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12FE55-0C14-4E32-9EEB-642D2B51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4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259B27-2660-4074-8FF3-01FD2657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2BFCD2-647F-4F57-AF9B-F7638EF1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3B5AE6-BC35-4660-9E69-BF04919AF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44D3-FE09-4B31-B144-531C5F63A1B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7CDD2C-4D81-4B38-A58A-7D973B688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4592A9-B0C6-4DE1-A2AA-8499C4CBB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8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5A43EF-E5A1-422E-B443-5D1D57B3B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536" y="1300357"/>
            <a:ext cx="5329082" cy="2889114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 algn="l"/>
            <a:r>
              <a:rPr lang="hr-HR" dirty="0">
                <a:solidFill>
                  <a:schemeClr val="bg1"/>
                </a:solidFill>
              </a:rPr>
              <a:t>Priprema za natjecanje iz geografije (2)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ACC9DD-D45C-46E3-8BF4-514A89F10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3536" y="4485079"/>
            <a:ext cx="4645250" cy="1147863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pPr algn="l"/>
            <a:r>
              <a:rPr lang="hr-HR" sz="6000" dirty="0">
                <a:solidFill>
                  <a:schemeClr val="bg1"/>
                </a:solidFill>
              </a:rPr>
              <a:t>5. razred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F1AA7E-E9D7-4B3C-8302-C04668C5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5E398-B274-4E46-BA87-E6368C17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29" y="280416"/>
            <a:ext cx="4136104" cy="20970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Zemlja</a:t>
            </a:r>
            <a:r>
              <a:rPr lang="en-US" sz="2200" dirty="0"/>
              <a:t> se </a:t>
            </a:r>
            <a:r>
              <a:rPr lang="en-US" sz="2200" dirty="0" err="1"/>
              <a:t>također</a:t>
            </a:r>
            <a:r>
              <a:rPr lang="en-US" sz="2200" dirty="0"/>
              <a:t> </a:t>
            </a:r>
            <a:r>
              <a:rPr lang="en-US" sz="2200" dirty="0" err="1"/>
              <a:t>vrti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oko</a:t>
            </a:r>
            <a:r>
              <a:rPr lang="en-US" sz="2200" dirty="0"/>
              <a:t> </a:t>
            </a:r>
            <a:r>
              <a:rPr lang="en-US" sz="2200" dirty="0" err="1"/>
              <a:t>Sunca</a:t>
            </a:r>
            <a:r>
              <a:rPr lang="en-US" sz="2200" dirty="0"/>
              <a:t>. </a:t>
            </a:r>
            <a:r>
              <a:rPr lang="en-US" sz="2200" dirty="0" err="1"/>
              <a:t>Takvo</a:t>
            </a:r>
            <a:r>
              <a:rPr lang="en-US" sz="2200" dirty="0"/>
              <a:t> </a:t>
            </a:r>
            <a:r>
              <a:rPr lang="en-US" sz="2200" dirty="0" err="1"/>
              <a:t>gibanje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naziva</a:t>
            </a:r>
            <a:r>
              <a:rPr lang="en-US" sz="2200" dirty="0"/>
              <a:t> se </a:t>
            </a:r>
            <a:r>
              <a:rPr lang="en-US" sz="2200" b="1" dirty="0" err="1">
                <a:solidFill>
                  <a:schemeClr val="accent1"/>
                </a:solidFill>
              </a:rPr>
              <a:t>Zemljina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revolucija</a:t>
            </a:r>
            <a:r>
              <a:rPr lang="en-US" sz="22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C9E83AF-030E-4F9E-A53E-41FDC865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85800" y="480060"/>
            <a:ext cx="6592824" cy="573786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likovni rezultat za zemljina revolucija">
            <a:extLst>
              <a:ext uri="{FF2B5EF4-FFF2-40B4-BE49-F238E27FC236}">
                <a16:creationId xmlns:a16="http://schemas.microsoft.com/office/drawing/2014/main" id="{6116797D-EC9D-4B9D-9A3B-F1A88CFBA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r="6133" b="1"/>
          <a:stretch/>
        </p:blipFill>
        <p:spPr bwMode="auto">
          <a:xfrm>
            <a:off x="699516" y="495300"/>
            <a:ext cx="6565392" cy="57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F1AA5992-44A5-4B61-A9FE-E890D4CA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729" y="2377440"/>
            <a:ext cx="4136104" cy="409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Za jedan okret oko Sunca Zemlji je potrebno oko 365 dana ili jedna godina.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959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A514-5E7F-4DC3-A162-3F1DBEC7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zove more koje se nalazi</a:t>
            </a:r>
            <a:br>
              <a:rPr lang="hr-HR" dirty="0"/>
            </a:br>
            <a:r>
              <a:rPr lang="hr-HR" dirty="0"/>
              <a:t>između Sjeverne i Južne Amerike?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D0AD7E3-7897-4F83-91D3-FA72C43B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360" y="584218"/>
            <a:ext cx="3217639" cy="132556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096E940C-2899-4535-8C70-4680B9983B04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Karipsko more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1E8C1F-7F28-4E4B-9D91-A180800C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52" y="3295649"/>
            <a:ext cx="4701916" cy="313830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2D72AAF-78C9-422E-B9E9-B4A1C19D4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674" y="2979067"/>
            <a:ext cx="4886506" cy="3513808"/>
          </a:xfrm>
          <a:prstGeom prst="rect">
            <a:avLst/>
          </a:prstGeom>
        </p:spPr>
      </p:pic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E7E18895-6F99-49AD-BE24-E53FF0A68CB4}"/>
              </a:ext>
            </a:extLst>
          </p:cNvPr>
          <p:cNvSpPr/>
          <p:nvPr/>
        </p:nvSpPr>
        <p:spPr>
          <a:xfrm rot="2365535">
            <a:off x="9990137" y="3327429"/>
            <a:ext cx="388197" cy="1976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75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DEAA4-F34F-4D64-BAE4-57D48725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83980"/>
            <a:ext cx="10515600" cy="1325563"/>
          </a:xfrm>
        </p:spPr>
        <p:txBody>
          <a:bodyPr/>
          <a:lstStyle/>
          <a:p>
            <a:r>
              <a:rPr lang="hr-HR" dirty="0"/>
              <a:t>Beringovo more.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66ECCA9-EE5D-46ED-A4DD-FF2E6407E6A5}"/>
              </a:ext>
            </a:extLst>
          </p:cNvPr>
          <p:cNvSpPr txBox="1">
            <a:spLocks/>
          </p:cNvSpPr>
          <p:nvPr/>
        </p:nvSpPr>
        <p:spPr>
          <a:xfrm>
            <a:off x="533400" y="558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more koje se nalazi</a:t>
            </a:r>
            <a:br>
              <a:rPr lang="hr-HR" dirty="0"/>
            </a:br>
            <a:r>
              <a:rPr lang="hr-HR" dirty="0"/>
              <a:t>između Sjeverne Amerike i Azije?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29E4B71-D54C-4563-850A-83A9838C7ACD}"/>
              </a:ext>
            </a:extLst>
          </p:cNvPr>
          <p:cNvSpPr txBox="1">
            <a:spLocks/>
          </p:cNvSpPr>
          <p:nvPr/>
        </p:nvSpPr>
        <p:spPr>
          <a:xfrm>
            <a:off x="8606010" y="362608"/>
            <a:ext cx="3459866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Odgovori uz pomoć atlasa</a:t>
            </a:r>
            <a:r>
              <a:rPr lang="hr-HR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37291B4-51C7-47B3-8EE7-CA6F7B57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2824542"/>
            <a:ext cx="7299960" cy="392372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3F36468-D09A-4F83-9C0D-1CBB9629159D}"/>
              </a:ext>
            </a:extLst>
          </p:cNvPr>
          <p:cNvSpPr txBox="1"/>
          <p:nvPr/>
        </p:nvSpPr>
        <p:spPr>
          <a:xfrm>
            <a:off x="1143000" y="3791712"/>
            <a:ext cx="67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AZIJA                                    </a:t>
            </a:r>
            <a:r>
              <a:rPr lang="hr-HR" sz="1400" dirty="0"/>
              <a:t>Beringovo   </a:t>
            </a:r>
            <a:r>
              <a:rPr lang="hr-HR" dirty="0"/>
              <a:t>                      SJEVERNA  AMERIKA</a:t>
            </a:r>
          </a:p>
          <a:p>
            <a:r>
              <a:rPr lang="hr-HR" dirty="0"/>
              <a:t>                                                   </a:t>
            </a:r>
            <a:r>
              <a:rPr lang="hr-HR" sz="1200" dirty="0"/>
              <a:t>more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4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DE51A-228F-4E20-96BE-9394BD61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hr-HR" dirty="0"/>
              <a:t>Kako se zovu dva mora između Azije i Afrike?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2B52AECA-E65F-489E-ADFA-2CC938533B8B}"/>
              </a:ext>
            </a:extLst>
          </p:cNvPr>
          <p:cNvSpPr txBox="1">
            <a:spLocks/>
          </p:cNvSpPr>
          <p:nvPr/>
        </p:nvSpPr>
        <p:spPr>
          <a:xfrm>
            <a:off x="838200" y="6239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Sredozemno more i Crveno more.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2D69A3-15E7-47E7-822B-0FB79DA1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48" y="1777338"/>
            <a:ext cx="7235385" cy="482841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83CB41D-83F0-40C7-901B-EAEFA48C81C3}"/>
              </a:ext>
            </a:extLst>
          </p:cNvPr>
          <p:cNvSpPr txBox="1"/>
          <p:nvPr/>
        </p:nvSpPr>
        <p:spPr>
          <a:xfrm>
            <a:off x="3881259" y="2474697"/>
            <a:ext cx="247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Sredozemno more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2B13B64-6FEA-44DF-85BE-8E2401AB480D}"/>
              </a:ext>
            </a:extLst>
          </p:cNvPr>
          <p:cNvSpPr txBox="1"/>
          <p:nvPr/>
        </p:nvSpPr>
        <p:spPr>
          <a:xfrm>
            <a:off x="5544206" y="5687357"/>
            <a:ext cx="18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Crveno more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E1E2C0E-B06C-4ECB-8CAD-2165676BF199}"/>
              </a:ext>
            </a:extLst>
          </p:cNvPr>
          <p:cNvSpPr txBox="1"/>
          <p:nvPr/>
        </p:nvSpPr>
        <p:spPr>
          <a:xfrm>
            <a:off x="1933902" y="3495293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AFRIKA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D0A969F-5AF8-45E2-A75A-9A5B17D9FFE8}"/>
              </a:ext>
            </a:extLst>
          </p:cNvPr>
          <p:cNvSpPr txBox="1"/>
          <p:nvPr/>
        </p:nvSpPr>
        <p:spPr>
          <a:xfrm>
            <a:off x="6752896" y="3445969"/>
            <a:ext cx="119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AZIJA</a:t>
            </a:r>
          </a:p>
        </p:txBody>
      </p:sp>
    </p:spTree>
    <p:extLst>
      <p:ext uri="{BB962C8B-B14F-4D97-AF65-F5344CB8AC3E}">
        <p14:creationId xmlns:p14="http://schemas.microsoft.com/office/powerpoint/2010/main" val="21899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7DAB2-C0E8-4EA6-BB1A-525AA13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hr-HR" dirty="0"/>
              <a:t>Koja mora se nalaze između Europe i Azije?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FDB283B3-BFCC-416C-9B17-2A7D09DB71CE}"/>
              </a:ext>
            </a:extLst>
          </p:cNvPr>
          <p:cNvSpPr txBox="1">
            <a:spLocks/>
          </p:cNvSpPr>
          <p:nvPr/>
        </p:nvSpPr>
        <p:spPr>
          <a:xfrm>
            <a:off x="838200" y="1097280"/>
            <a:ext cx="1051560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Sredozemno, Egejsko, Mramorno i Crno more.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118C83-E18B-48D3-989A-6EC26347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29" y="1996187"/>
            <a:ext cx="5317579" cy="409981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887CC74-C382-48B4-AD23-B59D20A77B2A}"/>
              </a:ext>
            </a:extLst>
          </p:cNvPr>
          <p:cNvSpPr txBox="1"/>
          <p:nvPr/>
        </p:nvSpPr>
        <p:spPr>
          <a:xfrm>
            <a:off x="8168640" y="23590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893CD03-02D7-4D24-A093-E50623369A43}"/>
              </a:ext>
            </a:extLst>
          </p:cNvPr>
          <p:cNvSpPr txBox="1"/>
          <p:nvPr/>
        </p:nvSpPr>
        <p:spPr>
          <a:xfrm>
            <a:off x="10210800" y="4046093"/>
            <a:ext cx="68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AZIJA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B647829-3430-4C11-B738-9AC0F23A73F9}"/>
              </a:ext>
            </a:extLst>
          </p:cNvPr>
          <p:cNvSpPr txBox="1"/>
          <p:nvPr/>
        </p:nvSpPr>
        <p:spPr>
          <a:xfrm>
            <a:off x="8035178" y="5010770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Sredozemno more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B624BCF-629B-4DE9-BB95-A93076216B7F}"/>
              </a:ext>
            </a:extLst>
          </p:cNvPr>
          <p:cNvSpPr txBox="1"/>
          <p:nvPr/>
        </p:nvSpPr>
        <p:spPr>
          <a:xfrm>
            <a:off x="9122747" y="4002484"/>
            <a:ext cx="85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Egejsko </a:t>
            </a:r>
          </a:p>
          <a:p>
            <a:r>
              <a:rPr lang="hr-HR" sz="1600" dirty="0"/>
              <a:t>more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84E177C-22EF-4D79-A20F-4F59B1CE0409}"/>
              </a:ext>
            </a:extLst>
          </p:cNvPr>
          <p:cNvSpPr txBox="1"/>
          <p:nvPr/>
        </p:nvSpPr>
        <p:spPr>
          <a:xfrm>
            <a:off x="9618009" y="2836474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            Crno more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7F045AF-8174-477D-99FC-BDE9A79E88A1}"/>
              </a:ext>
            </a:extLst>
          </p:cNvPr>
          <p:cNvSpPr txBox="1"/>
          <p:nvPr/>
        </p:nvSpPr>
        <p:spPr>
          <a:xfrm>
            <a:off x="9604074" y="3661684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Mramorno</a:t>
            </a:r>
          </a:p>
          <a:p>
            <a:r>
              <a:rPr lang="hr-HR" sz="1100" dirty="0"/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13779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92C1D2-1E15-4BC9-A24A-0A757D2E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B54828-C3AD-4BCD-9823-433F7072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518" y="3075535"/>
            <a:ext cx="6025842" cy="341734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20725E16-1418-4EE3-B2D0-71EAE3A04A5C}"/>
              </a:ext>
            </a:extLst>
          </p:cNvPr>
          <p:cNvSpPr txBox="1">
            <a:spLocks/>
          </p:cNvSpPr>
          <p:nvPr/>
        </p:nvSpPr>
        <p:spPr>
          <a:xfrm>
            <a:off x="746760" y="118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Što znači pokrata GNSS?</a:t>
            </a:r>
            <a:endParaRPr lang="hr-HR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CB5D4BAB-C555-4ED0-933A-ED8C0A752736}"/>
              </a:ext>
            </a:extLst>
          </p:cNvPr>
          <p:cNvSpPr txBox="1">
            <a:spLocks/>
          </p:cNvSpPr>
          <p:nvPr/>
        </p:nvSpPr>
        <p:spPr>
          <a:xfrm>
            <a:off x="62484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Globalni navigacijski satelitski sustav</a:t>
            </a:r>
          </a:p>
        </p:txBody>
      </p:sp>
    </p:spTree>
    <p:extLst>
      <p:ext uri="{BB962C8B-B14F-4D97-AF65-F5344CB8AC3E}">
        <p14:creationId xmlns:p14="http://schemas.microsoft.com/office/powerpoint/2010/main" val="3329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946D5-F976-42BA-A6B8-B2070357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B485F9E-E8E0-473E-948B-B45E9F828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451681"/>
            <a:ext cx="8981959" cy="357805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C264188-9DC8-449A-B2B3-53C3CBF622BA}"/>
              </a:ext>
            </a:extLst>
          </p:cNvPr>
          <p:cNvSpPr txBox="1"/>
          <p:nvPr/>
        </p:nvSpPr>
        <p:spPr>
          <a:xfrm>
            <a:off x="734123" y="843240"/>
            <a:ext cx="5630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C9B7B1A-68D8-4687-8F7F-C9ED4E5FEA3B}"/>
              </a:ext>
            </a:extLst>
          </p:cNvPr>
          <p:cNvSpPr txBox="1"/>
          <p:nvPr/>
        </p:nvSpPr>
        <p:spPr>
          <a:xfrm>
            <a:off x="5085909" y="1690688"/>
            <a:ext cx="1708298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dirty="0"/>
              <a:t>5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5477F41-DEB7-42FC-B24B-E3E64EDC50EE}"/>
              </a:ext>
            </a:extLst>
          </p:cNvPr>
          <p:cNvSpPr txBox="1"/>
          <p:nvPr/>
        </p:nvSpPr>
        <p:spPr>
          <a:xfrm>
            <a:off x="4883889" y="2995617"/>
            <a:ext cx="1362874" cy="514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dirty="0"/>
              <a:t>500 000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560AB63-9D6B-4785-A5B3-EECDEF4ED5D6}"/>
              </a:ext>
            </a:extLst>
          </p:cNvPr>
          <p:cNvSpPr/>
          <p:nvPr/>
        </p:nvSpPr>
        <p:spPr>
          <a:xfrm>
            <a:off x="4929393" y="2364898"/>
            <a:ext cx="915635" cy="514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dirty="0"/>
              <a:t>5000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815DA24-0941-4F39-9BB5-0CA8811F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8" y="4183942"/>
            <a:ext cx="9791700" cy="22669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5DD8B400-D382-4DB3-AC4E-6E1E1AC46578}"/>
              </a:ext>
            </a:extLst>
          </p:cNvPr>
          <p:cNvSpPr txBox="1"/>
          <p:nvPr/>
        </p:nvSpPr>
        <p:spPr>
          <a:xfrm>
            <a:off x="888073" y="4421299"/>
            <a:ext cx="5630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FEAC978-D2A0-4517-B947-255E4B1488CA}"/>
              </a:ext>
            </a:extLst>
          </p:cNvPr>
          <p:cNvSpPr txBox="1"/>
          <p:nvPr/>
        </p:nvSpPr>
        <p:spPr>
          <a:xfrm>
            <a:off x="4759314" y="5541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8AF0FE8-EA3F-4B7C-B9C8-400816810B1B}"/>
              </a:ext>
            </a:extLst>
          </p:cNvPr>
          <p:cNvSpPr txBox="1"/>
          <p:nvPr/>
        </p:nvSpPr>
        <p:spPr>
          <a:xfrm>
            <a:off x="1636886" y="554132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7D1BA11-E916-44E0-9C22-4CD642AE87A1}"/>
              </a:ext>
            </a:extLst>
          </p:cNvPr>
          <p:cNvSpPr txBox="1"/>
          <p:nvPr/>
        </p:nvSpPr>
        <p:spPr>
          <a:xfrm>
            <a:off x="7711663" y="5541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06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2266B-8D64-41D9-99AD-8E7A96B7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E1C41CF-13ED-4B49-933D-3BAFD773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5805"/>
            <a:ext cx="10515600" cy="701958"/>
          </a:xfrm>
        </p:spPr>
        <p:txBody>
          <a:bodyPr>
            <a:normAutofit/>
          </a:bodyPr>
          <a:lstStyle/>
          <a:p>
            <a:r>
              <a:rPr lang="hr-HR" sz="1800" dirty="0"/>
              <a:t>1 km  ima 100 000 centimetara. Kada preračunavamo kilometre u </a:t>
            </a:r>
            <a:r>
              <a:rPr lang="hr-HR" sz="1800" dirty="0" err="1"/>
              <a:t>centrimetre</a:t>
            </a:r>
            <a:r>
              <a:rPr lang="hr-HR" sz="1800" dirty="0"/>
              <a:t> dodajemo 5 nula odnosno množimo sa 100 000.   </a:t>
            </a:r>
            <a:r>
              <a:rPr lang="hr-HR" sz="1800" dirty="0">
                <a:sym typeface="Wingdings" panose="05000000000000000000" pitchFamily="2" charset="2"/>
              </a:rPr>
              <a:t></a:t>
            </a:r>
            <a:endParaRPr lang="hr-HR" sz="1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580947-88AA-4041-A45B-E009B32A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7" y="365125"/>
            <a:ext cx="9715500" cy="9620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F20550D-54A7-4F5C-8D38-1F3E0D839506}"/>
              </a:ext>
            </a:extLst>
          </p:cNvPr>
          <p:cNvSpPr txBox="1"/>
          <p:nvPr/>
        </p:nvSpPr>
        <p:spPr>
          <a:xfrm>
            <a:off x="649064" y="476805"/>
            <a:ext cx="37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zervirano mjesto sadržaja 5">
            <a:extLst>
              <a:ext uri="{FF2B5EF4-FFF2-40B4-BE49-F238E27FC236}">
                <a16:creationId xmlns:a16="http://schemas.microsoft.com/office/drawing/2014/main" id="{1BA5A445-BAFB-475F-BA55-0E2AC34B778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Karta je izrađena u mjerilu 1: 3 000 000</a:t>
            </a:r>
          </a:p>
        </p:txBody>
      </p:sp>
    </p:spTree>
    <p:extLst>
      <p:ext uri="{BB962C8B-B14F-4D97-AF65-F5344CB8AC3E}">
        <p14:creationId xmlns:p14="http://schemas.microsoft.com/office/powerpoint/2010/main" val="7439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66E392-AC06-48D0-AE55-E061EB0D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40684"/>
            <a:ext cx="11131296" cy="1325563"/>
          </a:xfrm>
        </p:spPr>
        <p:txBody>
          <a:bodyPr>
            <a:normAutofit/>
          </a:bodyPr>
          <a:lstStyle/>
          <a:p>
            <a:r>
              <a:rPr lang="hr-HR" sz="3600" dirty="0"/>
              <a:t>Za koliko se stupnjeva Zemlja okrene u jednom okretu oko svoje osi?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299383-2E68-42D9-9E92-C1E631E9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3368452"/>
            <a:ext cx="10515600" cy="630496"/>
          </a:xfrm>
        </p:spPr>
        <p:txBody>
          <a:bodyPr/>
          <a:lstStyle/>
          <a:p>
            <a:r>
              <a:rPr lang="hr-HR" dirty="0"/>
              <a:t>24 sata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5EF184E-EE4F-46B4-A43B-83C52BE7F2F2}"/>
              </a:ext>
            </a:extLst>
          </p:cNvPr>
          <p:cNvSpPr txBox="1">
            <a:spLocks/>
          </p:cNvSpPr>
          <p:nvPr/>
        </p:nvSpPr>
        <p:spPr>
          <a:xfrm>
            <a:off x="585216" y="2067925"/>
            <a:ext cx="10768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Koliko je Zemlji potrebno vremena da se okrene oko svoje osi, za 360°?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44163F12-0049-457B-92B7-2411135C5EE0}"/>
              </a:ext>
            </a:extLst>
          </p:cNvPr>
          <p:cNvSpPr txBox="1">
            <a:spLocks/>
          </p:cNvSpPr>
          <p:nvPr/>
        </p:nvSpPr>
        <p:spPr>
          <a:xfrm>
            <a:off x="838200" y="1527163"/>
            <a:ext cx="10515600" cy="63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360°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E5CEF168-C0B2-4541-AD81-73EABE24550F}"/>
              </a:ext>
            </a:extLst>
          </p:cNvPr>
          <p:cNvSpPr txBox="1">
            <a:spLocks/>
          </p:cNvSpPr>
          <p:nvPr/>
        </p:nvSpPr>
        <p:spPr>
          <a:xfrm>
            <a:off x="632460" y="3671480"/>
            <a:ext cx="10927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Koliko je Zemlji potrebno vremena da se okrene za 180°?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E68684B-3080-49C8-8B6B-5D14737E713B}"/>
              </a:ext>
            </a:extLst>
          </p:cNvPr>
          <p:cNvSpPr txBox="1">
            <a:spLocks/>
          </p:cNvSpPr>
          <p:nvPr/>
        </p:nvSpPr>
        <p:spPr>
          <a:xfrm>
            <a:off x="673608" y="4612253"/>
            <a:ext cx="10515600" cy="63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12 sati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A3BB8EC3-CA62-456B-866A-F314CD9DE89C}"/>
              </a:ext>
            </a:extLst>
          </p:cNvPr>
          <p:cNvSpPr txBox="1">
            <a:spLocks/>
          </p:cNvSpPr>
          <p:nvPr/>
        </p:nvSpPr>
        <p:spPr>
          <a:xfrm>
            <a:off x="673608" y="4857959"/>
            <a:ext cx="10927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Koliko je Zemlji potrebno vremena da se okrene za 90°?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7220127-111D-4B49-AEE6-A7959B34DA5E}"/>
              </a:ext>
            </a:extLst>
          </p:cNvPr>
          <p:cNvSpPr txBox="1">
            <a:spLocks/>
          </p:cNvSpPr>
          <p:nvPr/>
        </p:nvSpPr>
        <p:spPr>
          <a:xfrm>
            <a:off x="752856" y="5848283"/>
            <a:ext cx="10515600" cy="63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6 sata</a:t>
            </a:r>
          </a:p>
        </p:txBody>
      </p:sp>
    </p:spTree>
    <p:extLst>
      <p:ext uri="{BB962C8B-B14F-4D97-AF65-F5344CB8AC3E}">
        <p14:creationId xmlns:p14="http://schemas.microsoft.com/office/powerpoint/2010/main" val="27106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AED69D-5DE1-487A-9CA7-5B737BA5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" y="595312"/>
            <a:ext cx="7196328" cy="2833688"/>
          </a:xfrm>
        </p:spPr>
        <p:txBody>
          <a:bodyPr>
            <a:normAutofit/>
          </a:bodyPr>
          <a:lstStyle/>
          <a:p>
            <a:r>
              <a:rPr lang="hr-HR" sz="3600" dirty="0"/>
              <a:t>Znači, Zemlji je potrebno 24 sata da se okrene za 360°.</a:t>
            </a:r>
            <a:br>
              <a:rPr lang="hr-HR" sz="3600" dirty="0"/>
            </a:br>
            <a:r>
              <a:rPr lang="hr-HR" sz="3600" dirty="0"/>
              <a:t>Za koliko stupnjeva će se Zemlja okrenuti u 1 satu? </a:t>
            </a:r>
            <a:r>
              <a:rPr lang="hr-HR" sz="3100" dirty="0"/>
              <a:t>(Podijeli 360 sa 24)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 descr="Slikovni rezultat za earth rotation gif">
            <a:extLst>
              <a:ext uri="{FF2B5EF4-FFF2-40B4-BE49-F238E27FC236}">
                <a16:creationId xmlns:a16="http://schemas.microsoft.com/office/drawing/2014/main" id="{F31851D7-D7F6-4A0B-B7E3-FB4FA0329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833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94BD0B2D-0A45-4ACC-9307-32186F001F4A}"/>
              </a:ext>
            </a:extLst>
          </p:cNvPr>
          <p:cNvSpPr txBox="1">
            <a:spLocks/>
          </p:cNvSpPr>
          <p:nvPr/>
        </p:nvSpPr>
        <p:spPr>
          <a:xfrm>
            <a:off x="225552" y="2012156"/>
            <a:ext cx="7196328" cy="267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U 1 satu Zemlja će se okrenuti za 15°.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6783BFFD-81D3-4E3E-A817-8F952A0D51AA}"/>
              </a:ext>
            </a:extLst>
          </p:cNvPr>
          <p:cNvSpPr txBox="1">
            <a:spLocks/>
          </p:cNvSpPr>
          <p:nvPr/>
        </p:nvSpPr>
        <p:spPr>
          <a:xfrm>
            <a:off x="198120" y="3429000"/>
            <a:ext cx="7421880" cy="267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Iz toga možemo izračunati da su Zemlji potrebne 4 minute da se okrene za 1°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0252997-2FC7-48E4-B1C5-D624068C84A6}"/>
              </a:ext>
            </a:extLst>
          </p:cNvPr>
          <p:cNvSpPr txBox="1"/>
          <p:nvPr/>
        </p:nvSpPr>
        <p:spPr>
          <a:xfrm>
            <a:off x="225552" y="5616357"/>
            <a:ext cx="552907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1 sat = 15°</a:t>
            </a:r>
          </a:p>
          <a:p>
            <a:r>
              <a:rPr lang="hr-HR" dirty="0"/>
              <a:t>60 minuta = 15°  </a:t>
            </a:r>
            <a:r>
              <a:rPr lang="hr-HR" dirty="0">
                <a:sym typeface="Wingdings" panose="05000000000000000000" pitchFamily="2" charset="2"/>
              </a:rPr>
              <a:t> 60 minuta : 15 = 4 minute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64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E4CB17-E48E-42DE-B52F-17733EDB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Koja slika najbolje prikazuje pravi oblik Zemlje koji se još naziva SFEROID?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3E12B29F-9C9A-4E26-9406-FB273B196512}"/>
              </a:ext>
            </a:extLst>
          </p:cNvPr>
          <p:cNvSpPr/>
          <p:nvPr/>
        </p:nvSpPr>
        <p:spPr>
          <a:xfrm>
            <a:off x="1137682" y="2216888"/>
            <a:ext cx="1531089" cy="157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D9B8237-707C-44EC-9818-C5386F40C998}"/>
              </a:ext>
            </a:extLst>
          </p:cNvPr>
          <p:cNvSpPr/>
          <p:nvPr/>
        </p:nvSpPr>
        <p:spPr>
          <a:xfrm>
            <a:off x="3920754" y="2639533"/>
            <a:ext cx="1956392" cy="9462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E99FC15-650E-4E16-87C1-4DE351445F50}"/>
              </a:ext>
            </a:extLst>
          </p:cNvPr>
          <p:cNvSpPr/>
          <p:nvPr/>
        </p:nvSpPr>
        <p:spPr>
          <a:xfrm>
            <a:off x="7517219" y="2434856"/>
            <a:ext cx="1765004" cy="13556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42616800-8A77-4E31-97EA-9A8EA327FD35}"/>
              </a:ext>
            </a:extLst>
          </p:cNvPr>
          <p:cNvSpPr/>
          <p:nvPr/>
        </p:nvSpPr>
        <p:spPr>
          <a:xfrm>
            <a:off x="7129130" y="2078665"/>
            <a:ext cx="2541182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531BBF21-E79A-4C07-B814-AD90056345AC}"/>
              </a:ext>
            </a:extLst>
          </p:cNvPr>
          <p:cNvSpPr txBox="1">
            <a:spLocks/>
          </p:cNvSpPr>
          <p:nvPr/>
        </p:nvSpPr>
        <p:spPr>
          <a:xfrm>
            <a:off x="6859774" y="4364665"/>
            <a:ext cx="7270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Zemlja je spljoštena na polovima,</a:t>
            </a:r>
          </a:p>
          <a:p>
            <a:r>
              <a:rPr lang="hr-HR" sz="2400" dirty="0"/>
              <a:t>a ispupčena na ekvatoru.</a:t>
            </a:r>
          </a:p>
        </p:txBody>
      </p:sp>
    </p:spTree>
    <p:extLst>
      <p:ext uri="{BB962C8B-B14F-4D97-AF65-F5344CB8AC3E}">
        <p14:creationId xmlns:p14="http://schemas.microsoft.com/office/powerpoint/2010/main" val="42169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60C90-81B4-4BDC-9459-BE03286B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781800" cy="2898336"/>
          </a:xfrm>
        </p:spPr>
        <p:txBody>
          <a:bodyPr/>
          <a:lstStyle/>
          <a:p>
            <a:r>
              <a:rPr lang="hr-HR" dirty="0"/>
              <a:t>ZAPAMTI  </a:t>
            </a:r>
            <a:r>
              <a:rPr lang="hr-HR" dirty="0">
                <a:sym typeface="Wingdings" panose="05000000000000000000" pitchFamily="2" charset="2"/>
              </a:rPr>
              <a:t> </a:t>
            </a:r>
            <a:br>
              <a:rPr lang="hr-HR" dirty="0"/>
            </a:br>
            <a:r>
              <a:rPr lang="hr-HR" b="1" dirty="0"/>
              <a:t>24 sata = 360°</a:t>
            </a:r>
            <a:br>
              <a:rPr lang="hr-HR" b="1" dirty="0"/>
            </a:br>
            <a:r>
              <a:rPr lang="hr-HR" b="1" dirty="0"/>
              <a:t>1 sat = 15°</a:t>
            </a:r>
            <a:br>
              <a:rPr lang="hr-HR" b="1" dirty="0"/>
            </a:br>
            <a:r>
              <a:rPr lang="hr-HR" dirty="0"/>
              <a:t> </a:t>
            </a:r>
          </a:p>
        </p:txBody>
      </p:sp>
      <p:pic>
        <p:nvPicPr>
          <p:cNvPr id="3" name="Picture 2" descr="Slikovni rezultat za earth rotation gif">
            <a:extLst>
              <a:ext uri="{FF2B5EF4-FFF2-40B4-BE49-F238E27FC236}">
                <a16:creationId xmlns:a16="http://schemas.microsoft.com/office/drawing/2014/main" id="{AEA8291E-C0B3-4B3E-945D-A818A4EAC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1" y="36512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E8CEF089-73FA-4473-9604-62053999BA0E}"/>
              </a:ext>
            </a:extLst>
          </p:cNvPr>
          <p:cNvSpPr txBox="1">
            <a:spLocks/>
          </p:cNvSpPr>
          <p:nvPr/>
        </p:nvSpPr>
        <p:spPr>
          <a:xfrm>
            <a:off x="704088" y="2821597"/>
            <a:ext cx="5660136" cy="289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Iz toga možemo izračunati da su Zemlji potrebne 4 minute da se okrene za 1°.</a:t>
            </a:r>
          </a:p>
          <a:p>
            <a:r>
              <a:rPr lang="hr-HR" dirty="0"/>
              <a:t> </a:t>
            </a:r>
          </a:p>
          <a:p>
            <a:r>
              <a:rPr lang="hr-HR" b="1" dirty="0"/>
              <a:t>1° = 4 minute</a:t>
            </a:r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1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18634-BC2B-43FF-979F-331D2729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72" y="2413149"/>
            <a:ext cx="4922793" cy="1325563"/>
          </a:xfrm>
        </p:spPr>
        <p:txBody>
          <a:bodyPr>
            <a:noAutofit/>
          </a:bodyPr>
          <a:lstStyle/>
          <a:p>
            <a:r>
              <a:rPr lang="hr-HR" sz="2000" dirty="0"/>
              <a:t>Kolika je razlika u stupnjevima (meridijani) između Zagreba i Vukovara?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7B7D7F-0CF8-44AA-AF08-D2194A64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26" y="-106401"/>
            <a:ext cx="6677114" cy="621792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18E5317-B300-46CC-8403-A06C64DA72E5}"/>
              </a:ext>
            </a:extLst>
          </p:cNvPr>
          <p:cNvSpPr txBox="1">
            <a:spLocks/>
          </p:cNvSpPr>
          <p:nvPr/>
        </p:nvSpPr>
        <p:spPr>
          <a:xfrm>
            <a:off x="540594" y="2855394"/>
            <a:ext cx="4922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3°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5C60B1A-FCB5-4AA0-B193-279DCDE7E83C}"/>
              </a:ext>
            </a:extLst>
          </p:cNvPr>
          <p:cNvSpPr txBox="1">
            <a:spLocks/>
          </p:cNvSpPr>
          <p:nvPr/>
        </p:nvSpPr>
        <p:spPr>
          <a:xfrm>
            <a:off x="487431" y="122516"/>
            <a:ext cx="4922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 kojem meridijanu se nalazi Zagreb?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641B39-2D02-4C56-B4CD-D6D44AB330B1}"/>
              </a:ext>
            </a:extLst>
          </p:cNvPr>
          <p:cNvSpPr txBox="1"/>
          <p:nvPr/>
        </p:nvSpPr>
        <p:spPr>
          <a:xfrm>
            <a:off x="540594" y="1078747"/>
            <a:ext cx="357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16° istočno od početnog meridijana.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1D0E346-91BD-46E6-A9EC-4732F4E42EA1}"/>
              </a:ext>
            </a:extLst>
          </p:cNvPr>
          <p:cNvSpPr txBox="1">
            <a:spLocks/>
          </p:cNvSpPr>
          <p:nvPr/>
        </p:nvSpPr>
        <p:spPr>
          <a:xfrm>
            <a:off x="514014" y="1130554"/>
            <a:ext cx="5126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 kojem meridijanu se nalazi Vukovar?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86586D9-9463-445B-99FA-9224152AEF76}"/>
              </a:ext>
            </a:extLst>
          </p:cNvPr>
          <p:cNvSpPr txBox="1"/>
          <p:nvPr/>
        </p:nvSpPr>
        <p:spPr>
          <a:xfrm>
            <a:off x="479972" y="2017684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19° istočno od početnog meridijana.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51A4DA41-B46C-498D-9286-AD061C4A8C2C}"/>
              </a:ext>
            </a:extLst>
          </p:cNvPr>
          <p:cNvSpPr txBox="1">
            <a:spLocks/>
          </p:cNvSpPr>
          <p:nvPr/>
        </p:nvSpPr>
        <p:spPr>
          <a:xfrm>
            <a:off x="479972" y="3344730"/>
            <a:ext cx="5126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U kojem gradu će prije svanuti? Zašto?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8386370-FC6B-494C-9C01-ADCB70309EF5}"/>
              </a:ext>
            </a:extLst>
          </p:cNvPr>
          <p:cNvSpPr txBox="1"/>
          <p:nvPr/>
        </p:nvSpPr>
        <p:spPr>
          <a:xfrm>
            <a:off x="479972" y="4137989"/>
            <a:ext cx="449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Vukovaru, jer je istočnije a Zemlja se vrti od </a:t>
            </a:r>
          </a:p>
          <a:p>
            <a:r>
              <a:rPr lang="hr-HR" dirty="0"/>
              <a:t>zapada prema istoku.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836ABA94-4DDB-4A7F-8614-8B24E2DE0352}"/>
              </a:ext>
            </a:extLst>
          </p:cNvPr>
          <p:cNvSpPr txBox="1">
            <a:spLocks/>
          </p:cNvSpPr>
          <p:nvPr/>
        </p:nvSpPr>
        <p:spPr>
          <a:xfrm>
            <a:off x="466682" y="4939092"/>
            <a:ext cx="5153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Za koliko minuta ranije će svanuti u Vukovaru u odnosu na Zagreb?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8A8F96B-8AC8-4D17-AC86-5973827C019E}"/>
              </a:ext>
            </a:extLst>
          </p:cNvPr>
          <p:cNvSpPr txBox="1"/>
          <p:nvPr/>
        </p:nvSpPr>
        <p:spPr>
          <a:xfrm>
            <a:off x="482084" y="6016903"/>
            <a:ext cx="923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 12 minuta. Vukovar i Zagreb su udaljeni 3°, da se Zemlja pomakne za 1° potrebne su 4 minute,</a:t>
            </a:r>
          </a:p>
          <a:p>
            <a:r>
              <a:rPr lang="hr-HR" dirty="0"/>
              <a:t>a za 3° je potrebno 3x4 = 12 minuta.</a:t>
            </a:r>
          </a:p>
        </p:txBody>
      </p:sp>
    </p:spTree>
    <p:extLst>
      <p:ext uri="{BB962C8B-B14F-4D97-AF65-F5344CB8AC3E}">
        <p14:creationId xmlns:p14="http://schemas.microsoft.com/office/powerpoint/2010/main" val="21202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AEC04-C622-457F-B623-4DAC4686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1314176" cy="1000379"/>
          </a:xfrm>
        </p:spPr>
        <p:txBody>
          <a:bodyPr>
            <a:normAutofit/>
          </a:bodyPr>
          <a:lstStyle/>
          <a:p>
            <a:r>
              <a:rPr lang="hr-HR" sz="3600" dirty="0"/>
              <a:t>Koliko je Zemlji potrebno vremena da se okrene za 360°?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6DA03E6-EECC-4052-9FEE-5F8E97F83F32}"/>
              </a:ext>
            </a:extLst>
          </p:cNvPr>
          <p:cNvSpPr txBox="1"/>
          <p:nvPr/>
        </p:nvSpPr>
        <p:spPr>
          <a:xfrm>
            <a:off x="3230880" y="1780032"/>
            <a:ext cx="119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12 sati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58024C6-22A4-41DA-B337-E7080FFEEC19}"/>
              </a:ext>
            </a:extLst>
          </p:cNvPr>
          <p:cNvSpPr txBox="1"/>
          <p:nvPr/>
        </p:nvSpPr>
        <p:spPr>
          <a:xfrm>
            <a:off x="6205728" y="1780032"/>
            <a:ext cx="151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24 sata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CF38829-6745-439B-B095-11F8D60BD0F2}"/>
              </a:ext>
            </a:extLst>
          </p:cNvPr>
          <p:cNvSpPr txBox="1"/>
          <p:nvPr/>
        </p:nvSpPr>
        <p:spPr>
          <a:xfrm>
            <a:off x="1231392" y="1780032"/>
            <a:ext cx="119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 sati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C24F6061-AEC4-406A-8251-74156598B171}"/>
              </a:ext>
            </a:extLst>
          </p:cNvPr>
          <p:cNvSpPr txBox="1">
            <a:spLocks/>
          </p:cNvSpPr>
          <p:nvPr/>
        </p:nvSpPr>
        <p:spPr>
          <a:xfrm>
            <a:off x="701040" y="2717780"/>
            <a:ext cx="11314176" cy="100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Koliko je Zemlji potrebno vremena da se okrene za 15°?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05D07DB-7C5D-4D66-92B2-0D4299A98F1F}"/>
              </a:ext>
            </a:extLst>
          </p:cNvPr>
          <p:cNvSpPr txBox="1"/>
          <p:nvPr/>
        </p:nvSpPr>
        <p:spPr>
          <a:xfrm>
            <a:off x="1231392" y="3992880"/>
            <a:ext cx="162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 minute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CBFB665-285A-4253-A314-328A1D8280CA}"/>
              </a:ext>
            </a:extLst>
          </p:cNvPr>
          <p:cNvSpPr txBox="1"/>
          <p:nvPr/>
        </p:nvSpPr>
        <p:spPr>
          <a:xfrm>
            <a:off x="3870961" y="3992880"/>
            <a:ext cx="119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 sat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4A8E3B5-2B54-4D75-9993-80EEE064825D}"/>
              </a:ext>
            </a:extLst>
          </p:cNvPr>
          <p:cNvSpPr txBox="1"/>
          <p:nvPr/>
        </p:nvSpPr>
        <p:spPr>
          <a:xfrm>
            <a:off x="6083810" y="3992880"/>
            <a:ext cx="151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12 sati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5910EBFF-8DAA-499B-B75D-7EBD6E590F56}"/>
              </a:ext>
            </a:extLst>
          </p:cNvPr>
          <p:cNvSpPr txBox="1">
            <a:spLocks/>
          </p:cNvSpPr>
          <p:nvPr/>
        </p:nvSpPr>
        <p:spPr>
          <a:xfrm>
            <a:off x="707136" y="4686788"/>
            <a:ext cx="11314176" cy="100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Za koliko će se stupnjeva Zemlja okrenuti kroz dva sata?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96195D4-FBD1-4F43-B6CE-ECCB4EF1BA07}"/>
              </a:ext>
            </a:extLst>
          </p:cNvPr>
          <p:cNvSpPr txBox="1"/>
          <p:nvPr/>
        </p:nvSpPr>
        <p:spPr>
          <a:xfrm>
            <a:off x="3657601" y="5687167"/>
            <a:ext cx="162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15°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BE27A5F-0AD8-4889-86D0-9308CDA3586A}"/>
              </a:ext>
            </a:extLst>
          </p:cNvPr>
          <p:cNvSpPr txBox="1"/>
          <p:nvPr/>
        </p:nvSpPr>
        <p:spPr>
          <a:xfrm>
            <a:off x="6443473" y="5687167"/>
            <a:ext cx="162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30°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1CC7D7D-FA55-44E1-9B8C-454E4C9C4E1C}"/>
              </a:ext>
            </a:extLst>
          </p:cNvPr>
          <p:cNvSpPr txBox="1"/>
          <p:nvPr/>
        </p:nvSpPr>
        <p:spPr>
          <a:xfrm>
            <a:off x="1219200" y="5698958"/>
            <a:ext cx="162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5°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A3FAC0C9-7B38-4A9F-B2B7-002274F02686}"/>
              </a:ext>
            </a:extLst>
          </p:cNvPr>
          <p:cNvSpPr/>
          <p:nvPr/>
        </p:nvSpPr>
        <p:spPr>
          <a:xfrm>
            <a:off x="5742432" y="1554881"/>
            <a:ext cx="2322577" cy="107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AC8C3134-78A0-4180-BAC1-7F0B46617314}"/>
              </a:ext>
            </a:extLst>
          </p:cNvPr>
          <p:cNvSpPr/>
          <p:nvPr/>
        </p:nvSpPr>
        <p:spPr>
          <a:xfrm>
            <a:off x="5791201" y="5578241"/>
            <a:ext cx="2322577" cy="107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59B158C4-9C05-4EB1-8EC5-4EE290671D99}"/>
              </a:ext>
            </a:extLst>
          </p:cNvPr>
          <p:cNvSpPr/>
          <p:nvPr/>
        </p:nvSpPr>
        <p:spPr>
          <a:xfrm>
            <a:off x="3572255" y="3870559"/>
            <a:ext cx="2322577" cy="107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1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E9CEEA-2C59-493B-8023-EAC9B6A1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Za koliko stupnjeva će se Zemlja okrenuti u 4 minute?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1ADF40C-511F-4A09-B9E5-7CA8E1E04285}"/>
              </a:ext>
            </a:extLst>
          </p:cNvPr>
          <p:cNvSpPr txBox="1">
            <a:spLocks/>
          </p:cNvSpPr>
          <p:nvPr/>
        </p:nvSpPr>
        <p:spPr>
          <a:xfrm>
            <a:off x="838200" y="1358773"/>
            <a:ext cx="10515600" cy="738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Za 1°.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279BCC3-B1BC-4B33-9EEC-3BBDC70F7009}"/>
              </a:ext>
            </a:extLst>
          </p:cNvPr>
          <p:cNvSpPr txBox="1">
            <a:spLocks/>
          </p:cNvSpPr>
          <p:nvPr/>
        </p:nvSpPr>
        <p:spPr>
          <a:xfrm>
            <a:off x="734568" y="1949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Za koliko stupnjeva će se Zemlja okrenuti u 8 minuta?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DBB0B427-DF6A-465B-B492-2DC53B55B933}"/>
              </a:ext>
            </a:extLst>
          </p:cNvPr>
          <p:cNvSpPr txBox="1">
            <a:spLocks/>
          </p:cNvSpPr>
          <p:nvPr/>
        </p:nvSpPr>
        <p:spPr>
          <a:xfrm>
            <a:off x="786384" y="27942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Za 2°.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12C90AB-24E7-43EC-8956-D334025C1BC4}"/>
              </a:ext>
            </a:extLst>
          </p:cNvPr>
          <p:cNvSpPr txBox="1">
            <a:spLocks/>
          </p:cNvSpPr>
          <p:nvPr/>
        </p:nvSpPr>
        <p:spPr>
          <a:xfrm>
            <a:off x="734568" y="3583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Koliko je potrebno vremena da se Zemlja okrene za 3°?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AF3FAE8-D1ED-4F51-BEEC-5AB1913DC1C3}"/>
              </a:ext>
            </a:extLst>
          </p:cNvPr>
          <p:cNvSpPr txBox="1">
            <a:spLocks/>
          </p:cNvSpPr>
          <p:nvPr/>
        </p:nvSpPr>
        <p:spPr>
          <a:xfrm>
            <a:off x="682752" y="4302314"/>
            <a:ext cx="10463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Potrebno je 12 minuta.  3x4=12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84C8F8C-D15C-40C6-9DDE-5EF12C42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4670733"/>
            <a:ext cx="3608832" cy="19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98D64-D40E-433F-B772-A1EC6FF3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934" y="365125"/>
            <a:ext cx="3459866" cy="1325563"/>
          </a:xfrm>
        </p:spPr>
        <p:txBody>
          <a:bodyPr/>
          <a:lstStyle/>
          <a:p>
            <a:r>
              <a:rPr lang="hr-HR" dirty="0"/>
              <a:t>Odgovori uz pomoć atlasa.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6994C5E-EBD5-4619-8000-DD94A765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" y="215646"/>
            <a:ext cx="6667705" cy="394824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748A507-F113-4B2B-A04F-6633163DA5F2}"/>
              </a:ext>
            </a:extLst>
          </p:cNvPr>
          <p:cNvSpPr txBox="1"/>
          <p:nvPr/>
        </p:nvSpPr>
        <p:spPr>
          <a:xfrm>
            <a:off x="740092" y="1228758"/>
            <a:ext cx="1419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Sicilija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Borneo</a:t>
            </a:r>
          </a:p>
          <a:p>
            <a:endParaRPr lang="hr-HR" dirty="0"/>
          </a:p>
          <a:p>
            <a:endParaRPr lang="hr-HR" dirty="0"/>
          </a:p>
          <a:p>
            <a:r>
              <a:rPr lang="hr-HR" sz="1600" dirty="0"/>
              <a:t>Madagaskar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5C34E1C-7FEF-4FBC-B6EB-0518EBCF5D5E}"/>
              </a:ext>
            </a:extLst>
          </p:cNvPr>
          <p:cNvSpPr txBox="1"/>
          <p:nvPr/>
        </p:nvSpPr>
        <p:spPr>
          <a:xfrm>
            <a:off x="627321" y="4431133"/>
            <a:ext cx="746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Kojem kontinentu pripada najveći otok svijeta – Grenland?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1837D86-4652-432B-96F2-320F55BB1F20}"/>
              </a:ext>
            </a:extLst>
          </p:cNvPr>
          <p:cNvSpPr txBox="1"/>
          <p:nvPr/>
        </p:nvSpPr>
        <p:spPr>
          <a:xfrm>
            <a:off x="627321" y="5228737"/>
            <a:ext cx="244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Sjevernoj Americi.</a:t>
            </a:r>
          </a:p>
        </p:txBody>
      </p:sp>
    </p:spTree>
    <p:extLst>
      <p:ext uri="{BB962C8B-B14F-4D97-AF65-F5344CB8AC3E}">
        <p14:creationId xmlns:p14="http://schemas.microsoft.com/office/powerpoint/2010/main" val="18554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1EFD775-60AF-46A5-B456-62EF57859D45}"/>
              </a:ext>
            </a:extLst>
          </p:cNvPr>
          <p:cNvSpPr txBox="1">
            <a:spLocks/>
          </p:cNvSpPr>
          <p:nvPr/>
        </p:nvSpPr>
        <p:spPr>
          <a:xfrm>
            <a:off x="624840" y="47242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europski satelitski sustav za globalnu navigaciju?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53842E-179A-42F7-A6FF-B507A8BAF465}"/>
              </a:ext>
            </a:extLst>
          </p:cNvPr>
          <p:cNvSpPr txBox="1">
            <a:spLocks/>
          </p:cNvSpPr>
          <p:nvPr/>
        </p:nvSpPr>
        <p:spPr>
          <a:xfrm>
            <a:off x="624840" y="3668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Globalni pozicijski sustav. Pokrata: GPS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D03B07B-83A4-4E9A-B1C6-CB60F3E53BCD}"/>
              </a:ext>
            </a:extLst>
          </p:cNvPr>
          <p:cNvSpPr txBox="1">
            <a:spLocks/>
          </p:cNvSpPr>
          <p:nvPr/>
        </p:nvSpPr>
        <p:spPr>
          <a:xfrm>
            <a:off x="624840" y="2651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američki satelitski sustav za globalnu navigaciju?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DB045CC-1660-4FFA-9F8F-85B5ED6F26D9}"/>
              </a:ext>
            </a:extLst>
          </p:cNvPr>
          <p:cNvSpPr txBox="1">
            <a:spLocks/>
          </p:cNvSpPr>
          <p:nvPr/>
        </p:nvSpPr>
        <p:spPr>
          <a:xfrm>
            <a:off x="624840" y="5741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Galileo.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5C5086-8370-4671-A8D5-068F60D8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12" y="0"/>
            <a:ext cx="5197655" cy="25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BEAE2-D6D2-457D-AB08-DF918E50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388861"/>
            <a:ext cx="10515600" cy="653447"/>
          </a:xfrm>
        </p:spPr>
        <p:txBody>
          <a:bodyPr>
            <a:normAutofit/>
          </a:bodyPr>
          <a:lstStyle/>
          <a:p>
            <a:r>
              <a:rPr lang="hr-HR" sz="3200" dirty="0"/>
              <a:t>Kako se na hrvatskom jeziku nazivaju zviježđa na slici?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1A600A-1735-4B99-A9CE-0F0CE36E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6"/>
          <a:stretch/>
        </p:blipFill>
        <p:spPr>
          <a:xfrm>
            <a:off x="7430964" y="1261524"/>
            <a:ext cx="3770436" cy="5092977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3C69E5D7-D0D3-4DCF-8C00-408A1CCD4CCE}"/>
              </a:ext>
            </a:extLst>
          </p:cNvPr>
          <p:cNvSpPr txBox="1">
            <a:spLocks/>
          </p:cNvSpPr>
          <p:nvPr/>
        </p:nvSpPr>
        <p:spPr>
          <a:xfrm>
            <a:off x="990600" y="1374052"/>
            <a:ext cx="10515600" cy="65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Veliki i Mali medvjed</a:t>
            </a: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4F8D16FF-C2FA-4CBF-9E87-75A41D6E696C}"/>
              </a:ext>
            </a:extLst>
          </p:cNvPr>
          <p:cNvSpPr txBox="1">
            <a:spLocks/>
          </p:cNvSpPr>
          <p:nvPr/>
        </p:nvSpPr>
        <p:spPr>
          <a:xfrm>
            <a:off x="990600" y="2354222"/>
            <a:ext cx="10515600" cy="65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Gdje se nalazi zvijezda Sjevernjača?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CACB6DF5-F429-4942-8F49-7C5019FC5F75}"/>
              </a:ext>
            </a:extLst>
          </p:cNvPr>
          <p:cNvSpPr/>
          <p:nvPr/>
        </p:nvSpPr>
        <p:spPr>
          <a:xfrm>
            <a:off x="8697433" y="1700775"/>
            <a:ext cx="478465" cy="5459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7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37381-012C-4382-B6C2-F0758388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365125"/>
            <a:ext cx="11729545" cy="1325563"/>
          </a:xfrm>
        </p:spPr>
        <p:txBody>
          <a:bodyPr>
            <a:normAutofit/>
          </a:bodyPr>
          <a:lstStyle/>
          <a:p>
            <a:r>
              <a:rPr lang="hr-HR" sz="3600" dirty="0"/>
              <a:t>Koliko zvijezda se nalazi u zviježđu Velikog medvjeda?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ABE39E-3BB3-4435-81A8-0BA948F40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30"/>
          <a:stretch/>
        </p:blipFill>
        <p:spPr>
          <a:xfrm>
            <a:off x="6179120" y="1961165"/>
            <a:ext cx="5834203" cy="346427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6FC5FBDB-8D02-4843-A3BD-F80882075575}"/>
              </a:ext>
            </a:extLst>
          </p:cNvPr>
          <p:cNvSpPr txBox="1">
            <a:spLocks/>
          </p:cNvSpPr>
          <p:nvPr/>
        </p:nvSpPr>
        <p:spPr>
          <a:xfrm>
            <a:off x="283779" y="2766218"/>
            <a:ext cx="11729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Koliko zvijezda se nalazi</a:t>
            </a:r>
          </a:p>
          <a:p>
            <a:r>
              <a:rPr lang="hr-HR" sz="3200" dirty="0"/>
              <a:t>u zviježđu Malog medvjeda?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E7427F1-8AC9-4100-9156-1BE756F30B38}"/>
              </a:ext>
            </a:extLst>
          </p:cNvPr>
          <p:cNvSpPr txBox="1"/>
          <p:nvPr/>
        </p:nvSpPr>
        <p:spPr>
          <a:xfrm>
            <a:off x="583324" y="40917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7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5E3778B-3278-420E-9068-8C7D6ACCF0A2}"/>
              </a:ext>
            </a:extLst>
          </p:cNvPr>
          <p:cNvSpPr txBox="1"/>
          <p:nvPr/>
        </p:nvSpPr>
        <p:spPr>
          <a:xfrm>
            <a:off x="655186" y="14571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7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9740F35-A828-4409-88E8-B59217A4B996}"/>
              </a:ext>
            </a:extLst>
          </p:cNvPr>
          <p:cNvSpPr txBox="1"/>
          <p:nvPr/>
        </p:nvSpPr>
        <p:spPr>
          <a:xfrm>
            <a:off x="8445497" y="4812485"/>
            <a:ext cx="2679717" cy="72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C96C374-0CA1-4754-BDE2-7ED445168F8B}"/>
              </a:ext>
            </a:extLst>
          </p:cNvPr>
          <p:cNvSpPr txBox="1"/>
          <p:nvPr/>
        </p:nvSpPr>
        <p:spPr>
          <a:xfrm>
            <a:off x="9785356" y="2401722"/>
            <a:ext cx="2122865" cy="72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4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3A85E5-3818-4239-ABA3-233524CE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Zemljina površina nije ravna, nego ima mnogo uzvišenja i udubljenja.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97E169-3103-4560-84E0-7B0C5816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Oblik Zemlje sa svim ravninama i neravninama na njenoj površini naziva se GEOID.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CCE301-620B-4A28-9D18-8DE343ABC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2" t="5106" b="4466"/>
          <a:stretch/>
        </p:blipFill>
        <p:spPr>
          <a:xfrm>
            <a:off x="5879806" y="2443258"/>
            <a:ext cx="4051738" cy="34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270AA-25F4-4A42-B282-977BD826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zove oblik Zemlje koji je spljošten na polovima?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B7BEF-A0A4-46ED-B144-0A5C49AC9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631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 _ _ R _ ID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2867C3E-12F1-44DB-85CE-D8360842EFFB}"/>
              </a:ext>
            </a:extLst>
          </p:cNvPr>
          <p:cNvSpPr txBox="1">
            <a:spLocks/>
          </p:cNvSpPr>
          <p:nvPr/>
        </p:nvSpPr>
        <p:spPr>
          <a:xfrm>
            <a:off x="838200" y="1813405"/>
            <a:ext cx="10515600" cy="8963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dirty="0"/>
              <a:t>SFEROID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70940F7-B4D3-46B8-954E-6FBC2A0F0188}"/>
              </a:ext>
            </a:extLst>
          </p:cNvPr>
          <p:cNvSpPr txBox="1">
            <a:spLocks/>
          </p:cNvSpPr>
          <p:nvPr/>
        </p:nvSpPr>
        <p:spPr>
          <a:xfrm>
            <a:off x="958702" y="2810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oblik Zemlje sa svima ravninama i neravninama na njenoj površini?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A237D73-7E46-468C-9BB8-089B874E653C}"/>
              </a:ext>
            </a:extLst>
          </p:cNvPr>
          <p:cNvSpPr txBox="1">
            <a:spLocks/>
          </p:cNvSpPr>
          <p:nvPr/>
        </p:nvSpPr>
        <p:spPr>
          <a:xfrm>
            <a:off x="838200" y="43065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G _ _ ID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99333FE-8241-440C-AABD-0F7ACC7CEE6E}"/>
              </a:ext>
            </a:extLst>
          </p:cNvPr>
          <p:cNvSpPr txBox="1">
            <a:spLocks/>
          </p:cNvSpPr>
          <p:nvPr/>
        </p:nvSpPr>
        <p:spPr>
          <a:xfrm>
            <a:off x="763772" y="429435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GEOID</a:t>
            </a:r>
          </a:p>
        </p:txBody>
      </p:sp>
    </p:spTree>
    <p:extLst>
      <p:ext uri="{BB962C8B-B14F-4D97-AF65-F5344CB8AC3E}">
        <p14:creationId xmlns:p14="http://schemas.microsoft.com/office/powerpoint/2010/main" val="16446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F1E2E-FD34-45F0-A0A3-C3A415CB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Crtež prikazuje djelovanje jedne sile na Zemlji.</a:t>
            </a:r>
            <a:br>
              <a:rPr lang="hr-HR" dirty="0"/>
            </a:br>
            <a:r>
              <a:rPr lang="hr-HR" dirty="0"/>
              <a:t>Kako se zove ova sila?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1F8F730-572B-4E1A-ABC1-481144CF9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89" r="21859" b="11174"/>
          <a:stretch/>
        </p:blipFill>
        <p:spPr>
          <a:xfrm>
            <a:off x="7220607" y="1496437"/>
            <a:ext cx="4445876" cy="4560523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E7C359C0-9705-4AE0-828B-C54899488275}"/>
              </a:ext>
            </a:extLst>
          </p:cNvPr>
          <p:cNvSpPr txBox="1">
            <a:spLocks/>
          </p:cNvSpPr>
          <p:nvPr/>
        </p:nvSpPr>
        <p:spPr>
          <a:xfrm>
            <a:off x="838200" y="1885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Sila teža.</a:t>
            </a:r>
          </a:p>
        </p:txBody>
      </p:sp>
    </p:spTree>
    <p:extLst>
      <p:ext uri="{BB962C8B-B14F-4D97-AF65-F5344CB8AC3E}">
        <p14:creationId xmlns:p14="http://schemas.microsoft.com/office/powerpoint/2010/main" val="25537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35464-104A-404A-842F-7D43912C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kojem dijelu Zemlje je njen opseg najveći?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5835ABB-1016-4A21-ADB6-DCF820E78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5320" y="1538902"/>
            <a:ext cx="2719273" cy="2719273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85DFB977-DFA7-4D54-9904-8375FE5D990A}"/>
              </a:ext>
            </a:extLst>
          </p:cNvPr>
          <p:cNvSpPr txBox="1">
            <a:spLocks/>
          </p:cNvSpPr>
          <p:nvPr/>
        </p:nvSpPr>
        <p:spPr>
          <a:xfrm>
            <a:off x="838200" y="11204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 ekvatoru.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3408471-9DEE-4411-8B57-00EE5099C793}"/>
              </a:ext>
            </a:extLst>
          </p:cNvPr>
          <p:cNvSpPr txBox="1">
            <a:spLocks/>
          </p:cNvSpPr>
          <p:nvPr/>
        </p:nvSpPr>
        <p:spPr>
          <a:xfrm>
            <a:off x="965522" y="3351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Koliki je opseg Zemlje na ekvatoru?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96E9A88-C36E-4304-936E-CFCD8D196D93}"/>
              </a:ext>
            </a:extLst>
          </p:cNvPr>
          <p:cNvSpPr txBox="1">
            <a:spLocks/>
          </p:cNvSpPr>
          <p:nvPr/>
        </p:nvSpPr>
        <p:spPr>
          <a:xfrm>
            <a:off x="965522" y="4093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40 000 km</a:t>
            </a:r>
          </a:p>
        </p:txBody>
      </p:sp>
    </p:spTree>
    <p:extLst>
      <p:ext uri="{BB962C8B-B14F-4D97-AF65-F5344CB8AC3E}">
        <p14:creationId xmlns:p14="http://schemas.microsoft.com/office/powerpoint/2010/main" val="11726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FFAC1-D51A-4A87-BD11-C1B46BD1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37"/>
            <a:ext cx="10515600" cy="1325563"/>
          </a:xfrm>
        </p:spPr>
        <p:txBody>
          <a:bodyPr/>
          <a:lstStyle/>
          <a:p>
            <a:r>
              <a:rPr lang="hr-HR" dirty="0"/>
              <a:t>Što je Zemljina rotacija?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9758A5-EE6A-43CF-9663-A11E46CF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865"/>
            <a:ext cx="10515600" cy="566701"/>
          </a:xfrm>
        </p:spPr>
        <p:txBody>
          <a:bodyPr/>
          <a:lstStyle/>
          <a:p>
            <a:r>
              <a:rPr lang="hr-HR" dirty="0"/>
              <a:t>Vrtnja Zemlje oko svoje osi.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CD53C650-47AB-492F-9CB1-9098C615F3F6}"/>
              </a:ext>
            </a:extLst>
          </p:cNvPr>
          <p:cNvSpPr txBox="1">
            <a:spLocks/>
          </p:cNvSpPr>
          <p:nvPr/>
        </p:nvSpPr>
        <p:spPr>
          <a:xfrm>
            <a:off x="838200" y="14605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kojem se smjeru Zemlja vrti?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AB1EF7F-4AD2-41CB-857B-C840DB1CC93B}"/>
              </a:ext>
            </a:extLst>
          </p:cNvPr>
          <p:cNvSpPr txBox="1">
            <a:spLocks/>
          </p:cNvSpPr>
          <p:nvPr/>
        </p:nvSpPr>
        <p:spPr>
          <a:xfrm>
            <a:off x="838200" y="2485361"/>
            <a:ext cx="10515600" cy="56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Od zapada prema istoku.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084E013-D3FA-4A9E-BCFE-3F692101CF7D}"/>
              </a:ext>
            </a:extLst>
          </p:cNvPr>
          <p:cNvSpPr txBox="1">
            <a:spLocks/>
          </p:cNvSpPr>
          <p:nvPr/>
        </p:nvSpPr>
        <p:spPr>
          <a:xfrm>
            <a:off x="838200" y="3723746"/>
            <a:ext cx="10927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Koliko je potrebno Zemlji za jedan okret oko svoje osi?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AD8C02F-962C-42E0-9F30-4B0FB1862B1B}"/>
              </a:ext>
            </a:extLst>
          </p:cNvPr>
          <p:cNvSpPr txBox="1">
            <a:spLocks/>
          </p:cNvSpPr>
          <p:nvPr/>
        </p:nvSpPr>
        <p:spPr>
          <a:xfrm>
            <a:off x="838200" y="5763053"/>
            <a:ext cx="10515600" cy="56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Na ekvatoru.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8151006-BAC7-49FF-9194-DB32595B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611" y="208405"/>
            <a:ext cx="3220595" cy="3220595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6D86FC31-DF46-45EF-B69E-B8EA32825298}"/>
              </a:ext>
            </a:extLst>
          </p:cNvPr>
          <p:cNvSpPr txBox="1">
            <a:spLocks/>
          </p:cNvSpPr>
          <p:nvPr/>
        </p:nvSpPr>
        <p:spPr>
          <a:xfrm>
            <a:off x="838200" y="4821160"/>
            <a:ext cx="10927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U kojem dijelu Zemlje je najbrža rotacija?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0414CBC-797B-4408-9F27-6E25C45A9490}"/>
              </a:ext>
            </a:extLst>
          </p:cNvPr>
          <p:cNvSpPr txBox="1">
            <a:spLocks/>
          </p:cNvSpPr>
          <p:nvPr/>
        </p:nvSpPr>
        <p:spPr>
          <a:xfrm>
            <a:off x="838200" y="4527971"/>
            <a:ext cx="10515600" cy="56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24 sata ili 1 Sunčev dan.</a:t>
            </a:r>
          </a:p>
        </p:txBody>
      </p:sp>
    </p:spTree>
    <p:extLst>
      <p:ext uri="{BB962C8B-B14F-4D97-AF65-F5344CB8AC3E}">
        <p14:creationId xmlns:p14="http://schemas.microsoft.com/office/powerpoint/2010/main" val="11009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3278EE-2179-4362-B5C1-74B2AD80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Kolika je brzina Zemljine rotacije na ekvatoru?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F1033BD-6481-4C07-87F8-BDD130603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4257" y="1575443"/>
            <a:ext cx="4448537" cy="370711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BF2D060-EBD5-455C-97F9-037448E350B6}"/>
              </a:ext>
            </a:extLst>
          </p:cNvPr>
          <p:cNvSpPr txBox="1"/>
          <p:nvPr/>
        </p:nvSpPr>
        <p:spPr>
          <a:xfrm>
            <a:off x="972274" y="1886674"/>
            <a:ext cx="359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1670 kilometara na sat.</a:t>
            </a:r>
          </a:p>
        </p:txBody>
      </p:sp>
    </p:spTree>
    <p:extLst>
      <p:ext uri="{BB962C8B-B14F-4D97-AF65-F5344CB8AC3E}">
        <p14:creationId xmlns:p14="http://schemas.microsoft.com/office/powerpoint/2010/main" val="14378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5877B-AE25-40DA-970A-26F725BA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836547B-4A46-48A5-86EE-34895EF7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56" y="2285197"/>
            <a:ext cx="10123857" cy="151513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36638C0-F035-4BB9-AB25-34345897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" y="365124"/>
            <a:ext cx="10761346" cy="15151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59461C-73AD-4F5B-844E-46ABCA7D1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4" y="4475061"/>
            <a:ext cx="9990236" cy="140487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82220E8-E962-49A6-A1AF-BF33ECC4588A}"/>
              </a:ext>
            </a:extLst>
          </p:cNvPr>
          <p:cNvSpPr txBox="1"/>
          <p:nvPr/>
        </p:nvSpPr>
        <p:spPr>
          <a:xfrm>
            <a:off x="684984" y="2317986"/>
            <a:ext cx="37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D9A15229-9003-4F6C-A215-1A3700F858A5}"/>
              </a:ext>
            </a:extLst>
          </p:cNvPr>
          <p:cNvSpPr/>
          <p:nvPr/>
        </p:nvSpPr>
        <p:spPr>
          <a:xfrm>
            <a:off x="499856" y="1112741"/>
            <a:ext cx="2604976" cy="652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335DA44D-9677-45B9-A1E0-3883D2C0D493}"/>
              </a:ext>
            </a:extLst>
          </p:cNvPr>
          <p:cNvSpPr/>
          <p:nvPr/>
        </p:nvSpPr>
        <p:spPr>
          <a:xfrm>
            <a:off x="7200256" y="3177800"/>
            <a:ext cx="3166488" cy="745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01640F32-679E-4C48-97F2-996986BA1AB2}"/>
              </a:ext>
            </a:extLst>
          </p:cNvPr>
          <p:cNvSpPr/>
          <p:nvPr/>
        </p:nvSpPr>
        <p:spPr>
          <a:xfrm>
            <a:off x="5337544" y="5134324"/>
            <a:ext cx="2604978" cy="745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8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853</Words>
  <Application>Microsoft Office PowerPoint</Application>
  <PresentationFormat>Široki zaslon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sustava Office</vt:lpstr>
      <vt:lpstr>Priprema za natjecanje iz geografije (2)</vt:lpstr>
      <vt:lpstr>1. Koja slika najbolje prikazuje pravi oblik Zemlje koji se još naziva SFEROID?</vt:lpstr>
      <vt:lpstr>Zemljina površina nije ravna, nego ima mnogo uzvišenja i udubljenja. </vt:lpstr>
      <vt:lpstr>Kako se zove oblik Zemlje koji je spljošten na polovima? </vt:lpstr>
      <vt:lpstr>Crtež prikazuje djelovanje jedne sile na Zemlji. Kako se zove ova sila?</vt:lpstr>
      <vt:lpstr>Na kojem dijelu Zemlje je njen opseg najveći? </vt:lpstr>
      <vt:lpstr>Što je Zemljina rotacija?</vt:lpstr>
      <vt:lpstr>Kolika je brzina Zemljine rotacije na ekvatoru?</vt:lpstr>
      <vt:lpstr>PowerPoint prezentacija</vt:lpstr>
      <vt:lpstr>Zemlja se također vrti i oko Sunca. Takvo gibanje Zemlje naziva se Zemljina revolucija.</vt:lpstr>
      <vt:lpstr>Kako se zove more koje se nalazi između Sjeverne i Južne Amerike?</vt:lpstr>
      <vt:lpstr>Beringovo more.</vt:lpstr>
      <vt:lpstr>Kako se zovu dva mora između Azije i Afrike?</vt:lpstr>
      <vt:lpstr>Koja mora se nalaze između Europe i Azije?</vt:lpstr>
      <vt:lpstr>PowerPoint prezentacija</vt:lpstr>
      <vt:lpstr>PowerPoint prezentacija</vt:lpstr>
      <vt:lpstr>PowerPoint prezentacija</vt:lpstr>
      <vt:lpstr>Za koliko se stupnjeva Zemlja okrene u jednom okretu oko svoje osi?</vt:lpstr>
      <vt:lpstr>Znači, Zemlji je potrebno 24 sata da se okrene za 360°. Za koliko stupnjeva će se Zemlja okrenuti u 1 satu? (Podijeli 360 sa 24) </vt:lpstr>
      <vt:lpstr>ZAPAMTI    24 sata = 360° 1 sat = 15°  </vt:lpstr>
      <vt:lpstr>Kolika je razlika u stupnjevima (meridijani) između Zagreba i Vukovara?</vt:lpstr>
      <vt:lpstr>Koliko je Zemlji potrebno vremena da se okrene za 360°?</vt:lpstr>
      <vt:lpstr>Za koliko stupnjeva će se Zemlja okrenuti u 4 minute?</vt:lpstr>
      <vt:lpstr>Odgovori uz pomoć atlasa.</vt:lpstr>
      <vt:lpstr>PowerPoint prezentacija</vt:lpstr>
      <vt:lpstr>Kako se na hrvatskom jeziku nazivaju zviježđa na slici?</vt:lpstr>
      <vt:lpstr>Koliko zvijezda se nalazi u zviježđu Velikog medvjeda?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natjecanje iz geografije (2)</dc:title>
  <dc:creator>Marina Periša</dc:creator>
  <cp:lastModifiedBy>Marina Periša</cp:lastModifiedBy>
  <cp:revision>5</cp:revision>
  <dcterms:created xsi:type="dcterms:W3CDTF">2020-02-10T22:42:25Z</dcterms:created>
  <dcterms:modified xsi:type="dcterms:W3CDTF">2020-02-10T23:20:15Z</dcterms:modified>
</cp:coreProperties>
</file>