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70" r:id="rId4"/>
    <p:sldId id="271" r:id="rId5"/>
    <p:sldId id="272" r:id="rId6"/>
    <p:sldId id="283" r:id="rId7"/>
    <p:sldId id="275" r:id="rId8"/>
    <p:sldId id="274" r:id="rId9"/>
    <p:sldId id="280" r:id="rId10"/>
    <p:sldId id="277" r:id="rId11"/>
    <p:sldId id="279" r:id="rId12"/>
    <p:sldId id="281" r:id="rId13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77" d="100"/>
          <a:sy n="77" d="100"/>
        </p:scale>
        <p:origin x="126" y="3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AF3C4F7-B1E3-4E7E-B4A5-7944C785EE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565A9C8B-CC78-41F9-9176-5CEC7F19A5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7708BB98-D4C2-4D6D-BD4F-B8136CC6A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544D3-FE09-4B31-B144-531C5F63A1B8}" type="datetimeFigureOut">
              <a:rPr lang="hr-HR" smtClean="0"/>
              <a:t>29.2.2020.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C2A9E893-4009-47F2-86FC-4E85DED99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DF0CD22E-B8EE-4278-9F01-54C784EA4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47EA3-59B0-4945-813A-A5DE8D1CE65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4562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85E440E-0A4D-452C-9BC0-39757D4FF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B91874C3-2C41-41D5-A032-2D2F87D36B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C53DD8B4-A135-4F92-86A0-9CFC36798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544D3-FE09-4B31-B144-531C5F63A1B8}" type="datetimeFigureOut">
              <a:rPr lang="hr-HR" smtClean="0"/>
              <a:t>29.2.2020.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03F16E12-E6C5-40F9-B969-7A2B465B2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D58528DE-9E97-492A-B302-9E4733D5F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47EA3-59B0-4945-813A-A5DE8D1CE65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69887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F4435647-C0DB-4EB3-BCA2-677525BAC0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D3BE9482-1A3D-473F-B32A-8D05830888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BF1302DE-A19E-4FC9-B2F0-14EA05F58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544D3-FE09-4B31-B144-531C5F63A1B8}" type="datetimeFigureOut">
              <a:rPr lang="hr-HR" smtClean="0"/>
              <a:t>29.2.2020.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7FEE13AE-7CFA-49AB-B998-21E52F513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F6889901-4D6B-413A-B794-9F8A8C880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47EA3-59B0-4945-813A-A5DE8D1CE65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72109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0ED7A48-B2C6-4B75-9F27-C51596838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651C933-4B6D-4445-A506-0620880D44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A339F03C-43C6-4CDD-9EF8-E03F889A3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544D3-FE09-4B31-B144-531C5F63A1B8}" type="datetimeFigureOut">
              <a:rPr lang="hr-HR" smtClean="0"/>
              <a:t>29.2.2020.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043DF31A-12A5-4D23-B41B-905ED78BE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209142C1-7D34-4058-96AE-A1DE3317F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47EA3-59B0-4945-813A-A5DE8D1CE65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572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A626186-9F7D-44F9-94AF-44B1CD461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1ED50FB4-EF8E-4078-896A-D413217B15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E6589200-0489-4592-B401-784702F86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544D3-FE09-4B31-B144-531C5F63A1B8}" type="datetimeFigureOut">
              <a:rPr lang="hr-HR" smtClean="0"/>
              <a:t>29.2.2020.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C6B10F50-7CA3-4A36-BC53-917A7EA58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3C1DEB59-BC47-4CA2-95F5-AA5E2CAAF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47EA3-59B0-4945-813A-A5DE8D1CE65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85425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973F958-0E9E-4FB2-89FE-8852ADDB6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09538E2-1872-4281-BE03-6278CF383D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68FAF05E-7A03-4AC7-A83D-16A33B4349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500CEAD8-343C-460D-B48F-61E8B4F5C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544D3-FE09-4B31-B144-531C5F63A1B8}" type="datetimeFigureOut">
              <a:rPr lang="hr-HR" smtClean="0"/>
              <a:t>29.2.2020.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655AA93D-A392-4ADB-9F0A-E47B25A30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6549EF3F-950A-4661-8127-27111BACF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47EA3-59B0-4945-813A-A5DE8D1CE65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92672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B8B0DBC-1808-4B04-AD53-5B54B413F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75129FC8-FE99-47D4-8440-86B93373E4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DE054F7D-3AF6-4988-86A2-BF8E4FED00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5D3BB322-C390-45BF-AB75-95983F35DA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80ED058C-D891-4C8C-9D40-30DD3E5913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2085FCD5-985C-4325-89D2-1DDCED0CE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544D3-FE09-4B31-B144-531C5F63A1B8}" type="datetimeFigureOut">
              <a:rPr lang="hr-HR" smtClean="0"/>
              <a:t>29.2.2020.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3E8CD78D-A74B-455F-AD7B-4532AB1CC6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CE6E8C52-0A19-4DDD-80CF-571FE0433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47EA3-59B0-4945-813A-A5DE8D1CE65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94443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D37C21E-831B-4FBF-99E5-FCE50E283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2B421A93-9BD0-48E2-8AB4-82854AEED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544D3-FE09-4B31-B144-531C5F63A1B8}" type="datetimeFigureOut">
              <a:rPr lang="hr-HR" smtClean="0"/>
              <a:t>29.2.2020.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83C13688-9E84-4151-A871-BB1AB9F7A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DA320AC3-63C5-4794-9EA1-37646ED27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47EA3-59B0-4945-813A-A5DE8D1CE65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04305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20967009-D02E-435D-AED3-12D41DA16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544D3-FE09-4B31-B144-531C5F63A1B8}" type="datetimeFigureOut">
              <a:rPr lang="hr-HR" smtClean="0"/>
              <a:t>29.2.2020.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BE5AB787-A121-4721-8604-5CE6FB77C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9553C327-1061-4041-86D1-6B1BF5D96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47EA3-59B0-4945-813A-A5DE8D1CE65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1008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CFBD536-A927-47FF-B386-F79D63297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D012048-245D-487E-8BCD-41518AD2C4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147AC411-222F-4316-AEC1-622D471C1F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AC4D2E82-A742-4211-83C7-BF54537CC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544D3-FE09-4B31-B144-531C5F63A1B8}" type="datetimeFigureOut">
              <a:rPr lang="hr-HR" smtClean="0"/>
              <a:t>29.2.2020.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F3CE86A8-690B-4582-AA16-58FE309EF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BB956D92-216F-462E-BDCF-35A41DC0A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47EA3-59B0-4945-813A-A5DE8D1CE65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6772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76FFD3E-0D90-4138-9E7A-E18C02B70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7BA15165-F847-4B41-9B17-DCF67500F9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7BB4CBBF-D2EA-4C9D-9954-4F2E25A96F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3ACDB09F-13B9-4F34-A601-9FBC2BBCF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544D3-FE09-4B31-B144-531C5F63A1B8}" type="datetimeFigureOut">
              <a:rPr lang="hr-HR" smtClean="0"/>
              <a:t>29.2.2020.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D0661EFB-8C93-4628-AA42-A02703449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B812FE55-0C14-4E32-9EEB-642D2B516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47EA3-59B0-4945-813A-A5DE8D1CE65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59402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29259B27-2660-4074-8FF3-01FD2657E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E82BFCD2-647F-4F57-AF9B-F7638EF142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633B5AE6-BC35-4660-9E69-BF04919AF7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A544D3-FE09-4B31-B144-531C5F63A1B8}" type="datetimeFigureOut">
              <a:rPr lang="hr-HR" smtClean="0"/>
              <a:t>29.2.2020.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EE7CDD2C-4D81-4B38-A58A-7D973B688E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F4592A9-B0C6-4DE1-A2AA-8499C4CBB4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A47EA3-59B0-4945-813A-A5DE8D1CE65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10803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EF5A43EF-E5A1-422E-B443-5D1D57B3B6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43536" y="1300357"/>
            <a:ext cx="5329082" cy="2889114"/>
          </a:xfrm>
          <a:solidFill>
            <a:schemeClr val="accent6"/>
          </a:solidFill>
        </p:spPr>
        <p:txBody>
          <a:bodyPr anchor="b">
            <a:noAutofit/>
          </a:bodyPr>
          <a:lstStyle/>
          <a:p>
            <a:pPr algn="l"/>
            <a:r>
              <a:rPr lang="hr-HR" sz="4400" b="1" dirty="0">
                <a:solidFill>
                  <a:schemeClr val="bg1"/>
                </a:solidFill>
              </a:rPr>
              <a:t>Zadaci za vježbu</a:t>
            </a:r>
            <a:br>
              <a:rPr lang="hr-HR" sz="4400" b="1" dirty="0">
                <a:solidFill>
                  <a:schemeClr val="bg1"/>
                </a:solidFill>
              </a:rPr>
            </a:br>
            <a:r>
              <a:rPr lang="hr-HR" sz="4400" b="1" dirty="0">
                <a:solidFill>
                  <a:schemeClr val="accent1"/>
                </a:solidFill>
              </a:rPr>
              <a:t>geografska karta</a:t>
            </a:r>
            <a:br>
              <a:rPr lang="hr-HR" sz="4400" b="1" dirty="0">
                <a:solidFill>
                  <a:schemeClr val="accent1"/>
                </a:solidFill>
              </a:rPr>
            </a:br>
            <a:r>
              <a:rPr lang="hr-HR" sz="4400" b="1" dirty="0">
                <a:solidFill>
                  <a:schemeClr val="accent1"/>
                </a:solidFill>
              </a:rPr>
              <a:t>mjerilo</a:t>
            </a:r>
            <a:br>
              <a:rPr lang="hr-HR" sz="4400" b="1" dirty="0">
                <a:solidFill>
                  <a:schemeClr val="accent1"/>
                </a:solidFill>
              </a:rPr>
            </a:br>
            <a:r>
              <a:rPr lang="hr-HR" sz="4400" b="1" dirty="0">
                <a:solidFill>
                  <a:schemeClr val="accent1"/>
                </a:solidFill>
              </a:rPr>
              <a:t>orijentacija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49ACC9DD-D45C-46E3-8BF4-514A89F106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43536" y="4485079"/>
            <a:ext cx="4645250" cy="1147863"/>
          </a:xfrm>
          <a:solidFill>
            <a:schemeClr val="accent2"/>
          </a:solidFill>
        </p:spPr>
        <p:txBody>
          <a:bodyPr anchor="t">
            <a:normAutofit/>
          </a:bodyPr>
          <a:lstStyle/>
          <a:p>
            <a:pPr algn="l"/>
            <a:r>
              <a:rPr lang="hr-HR" sz="3600" dirty="0">
                <a:solidFill>
                  <a:schemeClr val="bg1"/>
                </a:solidFill>
              </a:rPr>
              <a:t>5. razred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B5F1AA7E-E9D7-4B3C-8302-C04668C5BE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382" y="720993"/>
            <a:ext cx="4047843" cy="4047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6719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>
            <a:extLst>
              <a:ext uri="{FF2B5EF4-FFF2-40B4-BE49-F238E27FC236}">
                <a16:creationId xmlns:a16="http://schemas.microsoft.com/office/drawing/2014/main" id="{F1EFD775-60AF-46A5-B456-62EF57859D45}"/>
              </a:ext>
            </a:extLst>
          </p:cNvPr>
          <p:cNvSpPr txBox="1">
            <a:spLocks/>
          </p:cNvSpPr>
          <p:nvPr/>
        </p:nvSpPr>
        <p:spPr>
          <a:xfrm>
            <a:off x="624840" y="472423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dirty="0"/>
              <a:t>Kako se zove europski satelitski sustav za globalnu navigaciju?</a:t>
            </a:r>
          </a:p>
        </p:txBody>
      </p:sp>
      <p:sp>
        <p:nvSpPr>
          <p:cNvPr id="5" name="Naslov 1">
            <a:extLst>
              <a:ext uri="{FF2B5EF4-FFF2-40B4-BE49-F238E27FC236}">
                <a16:creationId xmlns:a16="http://schemas.microsoft.com/office/drawing/2014/main" id="{8653842E-179A-42F7-A6FF-B507A8BAF465}"/>
              </a:ext>
            </a:extLst>
          </p:cNvPr>
          <p:cNvSpPr txBox="1">
            <a:spLocks/>
          </p:cNvSpPr>
          <p:nvPr/>
        </p:nvSpPr>
        <p:spPr>
          <a:xfrm>
            <a:off x="624840" y="36685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dirty="0"/>
              <a:t>Globalni pozicijski sustav. Pokrata: GPS</a:t>
            </a:r>
          </a:p>
        </p:txBody>
      </p:sp>
      <p:sp>
        <p:nvSpPr>
          <p:cNvPr id="6" name="Naslov 1">
            <a:extLst>
              <a:ext uri="{FF2B5EF4-FFF2-40B4-BE49-F238E27FC236}">
                <a16:creationId xmlns:a16="http://schemas.microsoft.com/office/drawing/2014/main" id="{8D03B07B-83A4-4E9A-B1C6-CB60F3E53BCD}"/>
              </a:ext>
            </a:extLst>
          </p:cNvPr>
          <p:cNvSpPr txBox="1">
            <a:spLocks/>
          </p:cNvSpPr>
          <p:nvPr/>
        </p:nvSpPr>
        <p:spPr>
          <a:xfrm>
            <a:off x="624840" y="265157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dirty="0"/>
              <a:t>Kako se zove američki satelitski sustav za globalnu navigaciju?</a:t>
            </a:r>
          </a:p>
        </p:txBody>
      </p:sp>
      <p:sp>
        <p:nvSpPr>
          <p:cNvPr id="7" name="Naslov 1">
            <a:extLst>
              <a:ext uri="{FF2B5EF4-FFF2-40B4-BE49-F238E27FC236}">
                <a16:creationId xmlns:a16="http://schemas.microsoft.com/office/drawing/2014/main" id="{2DB045CC-1660-4FFA-9F8F-85B5ED6F26D9}"/>
              </a:ext>
            </a:extLst>
          </p:cNvPr>
          <p:cNvSpPr txBox="1">
            <a:spLocks/>
          </p:cNvSpPr>
          <p:nvPr/>
        </p:nvSpPr>
        <p:spPr>
          <a:xfrm>
            <a:off x="624840" y="574118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dirty="0"/>
              <a:t>Galileo.</a:t>
            </a: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395C5086-8370-4671-A8D5-068F60D8B2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3812" y="0"/>
            <a:ext cx="5197655" cy="251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404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5CBEAE2-D6D2-457D-AB08-DF918E503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168" y="388861"/>
            <a:ext cx="10515600" cy="653447"/>
          </a:xfrm>
        </p:spPr>
        <p:txBody>
          <a:bodyPr>
            <a:normAutofit/>
          </a:bodyPr>
          <a:lstStyle/>
          <a:p>
            <a:r>
              <a:rPr lang="hr-HR" sz="3200" dirty="0"/>
              <a:t>Kako se na hrvatskom jeziku nazivaju zviježđa na slici?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6C1A600A-1735-4B99-A9CE-0F0CE36E26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546"/>
          <a:stretch/>
        </p:blipFill>
        <p:spPr>
          <a:xfrm>
            <a:off x="7430964" y="1261524"/>
            <a:ext cx="3770436" cy="5092977"/>
          </a:xfrm>
          <a:prstGeom prst="rect">
            <a:avLst/>
          </a:prstGeom>
        </p:spPr>
      </p:pic>
      <p:sp>
        <p:nvSpPr>
          <p:cNvPr id="13" name="Naslov 1">
            <a:extLst>
              <a:ext uri="{FF2B5EF4-FFF2-40B4-BE49-F238E27FC236}">
                <a16:creationId xmlns:a16="http://schemas.microsoft.com/office/drawing/2014/main" id="{3C69E5D7-D0D3-4DCF-8C00-408A1CCD4CCE}"/>
              </a:ext>
            </a:extLst>
          </p:cNvPr>
          <p:cNvSpPr txBox="1">
            <a:spLocks/>
          </p:cNvSpPr>
          <p:nvPr/>
        </p:nvSpPr>
        <p:spPr>
          <a:xfrm>
            <a:off x="990600" y="1374052"/>
            <a:ext cx="10515600" cy="653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3200" dirty="0"/>
              <a:t>Veliki i Mali medvjed</a:t>
            </a:r>
          </a:p>
        </p:txBody>
      </p:sp>
      <p:sp>
        <p:nvSpPr>
          <p:cNvPr id="15" name="Naslov 1">
            <a:extLst>
              <a:ext uri="{FF2B5EF4-FFF2-40B4-BE49-F238E27FC236}">
                <a16:creationId xmlns:a16="http://schemas.microsoft.com/office/drawing/2014/main" id="{4F8D16FF-C2FA-4CBF-9E87-75A41D6E696C}"/>
              </a:ext>
            </a:extLst>
          </p:cNvPr>
          <p:cNvSpPr txBox="1">
            <a:spLocks/>
          </p:cNvSpPr>
          <p:nvPr/>
        </p:nvSpPr>
        <p:spPr>
          <a:xfrm>
            <a:off x="990600" y="2354222"/>
            <a:ext cx="10515600" cy="653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3200" dirty="0"/>
              <a:t>Gdje se nalazi zvijezda Sjevernjača?</a:t>
            </a:r>
          </a:p>
        </p:txBody>
      </p:sp>
      <p:sp>
        <p:nvSpPr>
          <p:cNvPr id="4" name="Elipsa 3">
            <a:extLst>
              <a:ext uri="{FF2B5EF4-FFF2-40B4-BE49-F238E27FC236}">
                <a16:creationId xmlns:a16="http://schemas.microsoft.com/office/drawing/2014/main" id="{CACB6DF5-F429-4942-8F49-7C5019FC5F75}"/>
              </a:ext>
            </a:extLst>
          </p:cNvPr>
          <p:cNvSpPr/>
          <p:nvPr/>
        </p:nvSpPr>
        <p:spPr>
          <a:xfrm>
            <a:off x="8697433" y="1700775"/>
            <a:ext cx="478465" cy="545940"/>
          </a:xfrm>
          <a:prstGeom prst="ellipse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88764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7237381-012C-4382-B6C2-F0758388C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779" y="365125"/>
            <a:ext cx="11729545" cy="1325563"/>
          </a:xfrm>
        </p:spPr>
        <p:txBody>
          <a:bodyPr>
            <a:normAutofit/>
          </a:bodyPr>
          <a:lstStyle/>
          <a:p>
            <a:r>
              <a:rPr lang="hr-HR" sz="3600" dirty="0"/>
              <a:t>Koliko zvijezda se nalazi u zviježđu Velikog medvjeda?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60ABE39E-3BB3-4435-81A8-0BA948F407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8730"/>
          <a:stretch/>
        </p:blipFill>
        <p:spPr>
          <a:xfrm>
            <a:off x="6179120" y="1961165"/>
            <a:ext cx="5834203" cy="3464275"/>
          </a:xfrm>
          <a:prstGeom prst="rect">
            <a:avLst/>
          </a:prstGeom>
        </p:spPr>
      </p:pic>
      <p:sp>
        <p:nvSpPr>
          <p:cNvPr id="4" name="Naslov 1">
            <a:extLst>
              <a:ext uri="{FF2B5EF4-FFF2-40B4-BE49-F238E27FC236}">
                <a16:creationId xmlns:a16="http://schemas.microsoft.com/office/drawing/2014/main" id="{6FC5FBDB-8D02-4843-A3BD-F80882075575}"/>
              </a:ext>
            </a:extLst>
          </p:cNvPr>
          <p:cNvSpPr txBox="1">
            <a:spLocks/>
          </p:cNvSpPr>
          <p:nvPr/>
        </p:nvSpPr>
        <p:spPr>
          <a:xfrm>
            <a:off x="283779" y="2766218"/>
            <a:ext cx="1172954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3200" dirty="0"/>
              <a:t>Koliko zvijezda se nalazi</a:t>
            </a:r>
          </a:p>
          <a:p>
            <a:r>
              <a:rPr lang="hr-HR" sz="3200" dirty="0"/>
              <a:t>u zviježđu Malog medvjeda?</a:t>
            </a: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2E7427F1-8AC9-4100-9156-1BE756F30B38}"/>
              </a:ext>
            </a:extLst>
          </p:cNvPr>
          <p:cNvSpPr txBox="1"/>
          <p:nvPr/>
        </p:nvSpPr>
        <p:spPr>
          <a:xfrm>
            <a:off x="583324" y="4091781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600" b="1" dirty="0"/>
              <a:t>7</a:t>
            </a: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95E3778B-3278-420E-9068-8C7D6ACCF0A2}"/>
              </a:ext>
            </a:extLst>
          </p:cNvPr>
          <p:cNvSpPr txBox="1"/>
          <p:nvPr/>
        </p:nvSpPr>
        <p:spPr>
          <a:xfrm>
            <a:off x="655186" y="1457105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600" b="1" dirty="0"/>
              <a:t>7</a:t>
            </a: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29740F35-A828-4409-88E8-B59217A4B996}"/>
              </a:ext>
            </a:extLst>
          </p:cNvPr>
          <p:cNvSpPr txBox="1"/>
          <p:nvPr/>
        </p:nvSpPr>
        <p:spPr>
          <a:xfrm>
            <a:off x="8445497" y="4812485"/>
            <a:ext cx="2679717" cy="72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hr-HR" dirty="0"/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1C96C374-0CA1-4754-BDE2-7ED445168F8B}"/>
              </a:ext>
            </a:extLst>
          </p:cNvPr>
          <p:cNvSpPr txBox="1"/>
          <p:nvPr/>
        </p:nvSpPr>
        <p:spPr>
          <a:xfrm>
            <a:off x="9785356" y="2401722"/>
            <a:ext cx="2122865" cy="72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52420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E47A514-5E7F-4DC3-A162-3F1DBEC7C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Kako se zove more koje se nalazi</a:t>
            </a:r>
            <a:br>
              <a:rPr lang="hr-HR" dirty="0"/>
            </a:br>
            <a:r>
              <a:rPr lang="hr-HR" dirty="0"/>
              <a:t>između Sjeverne i Južne Amerike?</a:t>
            </a:r>
          </a:p>
        </p:txBody>
      </p:sp>
      <p:sp>
        <p:nvSpPr>
          <p:cNvPr id="4" name="Naslov 1">
            <a:extLst>
              <a:ext uri="{FF2B5EF4-FFF2-40B4-BE49-F238E27FC236}">
                <a16:creationId xmlns:a16="http://schemas.microsoft.com/office/drawing/2014/main" id="{096E940C-2899-4535-8C70-4680B9983B04}"/>
              </a:ext>
            </a:extLst>
          </p:cNvPr>
          <p:cNvSpPr txBox="1">
            <a:spLocks/>
          </p:cNvSpPr>
          <p:nvPr/>
        </p:nvSpPr>
        <p:spPr>
          <a:xfrm>
            <a:off x="838200" y="21034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dirty="0"/>
              <a:t>Karipsko more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341E8C1F-7F28-4E4B-9D91-A180800CA8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052" y="3295649"/>
            <a:ext cx="4701916" cy="3138307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82D72AAF-78C9-422E-B9E9-B4A1C19D42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6674" y="2979067"/>
            <a:ext cx="4886506" cy="3513808"/>
          </a:xfrm>
          <a:prstGeom prst="rect">
            <a:avLst/>
          </a:prstGeom>
        </p:spPr>
      </p:pic>
      <p:sp>
        <p:nvSpPr>
          <p:cNvPr id="7" name="Strelica: prema dolje 6">
            <a:extLst>
              <a:ext uri="{FF2B5EF4-FFF2-40B4-BE49-F238E27FC236}">
                <a16:creationId xmlns:a16="http://schemas.microsoft.com/office/drawing/2014/main" id="{E7E18895-6F99-49AD-BE24-E53FF0A68CB4}"/>
              </a:ext>
            </a:extLst>
          </p:cNvPr>
          <p:cNvSpPr/>
          <p:nvPr/>
        </p:nvSpPr>
        <p:spPr>
          <a:xfrm rot="2365535">
            <a:off x="9990137" y="3327429"/>
            <a:ext cx="388197" cy="19761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Naslov 1">
            <a:extLst>
              <a:ext uri="{FF2B5EF4-FFF2-40B4-BE49-F238E27FC236}">
                <a16:creationId xmlns:a16="http://schemas.microsoft.com/office/drawing/2014/main" id="{7D4145C6-AF27-476F-ACE9-31CB32D34B67}"/>
              </a:ext>
            </a:extLst>
          </p:cNvPr>
          <p:cNvSpPr txBox="1">
            <a:spLocks/>
          </p:cNvSpPr>
          <p:nvPr/>
        </p:nvSpPr>
        <p:spPr>
          <a:xfrm>
            <a:off x="8606010" y="362608"/>
            <a:ext cx="3459866" cy="1325563"/>
          </a:xfrm>
          <a:prstGeom prst="rect">
            <a:avLst/>
          </a:prstGeom>
          <a:solidFill>
            <a:schemeClr val="accent4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3600" dirty="0"/>
              <a:t>Odgovori uz pomoć atlasa</a:t>
            </a:r>
            <a:r>
              <a:rPr lang="hr-HR" dirty="0"/>
              <a:t>. </a:t>
            </a:r>
            <a:r>
              <a:rPr lang="hr-HR" dirty="0">
                <a:sym typeface="Wingdings" panose="05000000000000000000" pitchFamily="2" charset="2"/>
              </a:rPr>
              <a:t>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117509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F9DEAA4-F34F-4D64-BAE4-57D487252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1883980"/>
            <a:ext cx="10515600" cy="1325563"/>
          </a:xfrm>
        </p:spPr>
        <p:txBody>
          <a:bodyPr/>
          <a:lstStyle/>
          <a:p>
            <a:r>
              <a:rPr lang="hr-HR" dirty="0"/>
              <a:t>Beringovo more.</a:t>
            </a:r>
          </a:p>
        </p:txBody>
      </p:sp>
      <p:sp>
        <p:nvSpPr>
          <p:cNvPr id="4" name="Naslov 1">
            <a:extLst>
              <a:ext uri="{FF2B5EF4-FFF2-40B4-BE49-F238E27FC236}">
                <a16:creationId xmlns:a16="http://schemas.microsoft.com/office/drawing/2014/main" id="{766ECCA9-EE5D-46ED-A4DD-FF2E6407E6A5}"/>
              </a:ext>
            </a:extLst>
          </p:cNvPr>
          <p:cNvSpPr txBox="1">
            <a:spLocks/>
          </p:cNvSpPr>
          <p:nvPr/>
        </p:nvSpPr>
        <p:spPr>
          <a:xfrm>
            <a:off x="533400" y="55841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dirty="0"/>
              <a:t>Kako se zove more koje se nalazi</a:t>
            </a:r>
            <a:br>
              <a:rPr lang="hr-HR" dirty="0"/>
            </a:br>
            <a:r>
              <a:rPr lang="hr-HR" dirty="0"/>
              <a:t>između Sjeverne Amerike i Azije?</a:t>
            </a:r>
          </a:p>
        </p:txBody>
      </p:sp>
      <p:sp>
        <p:nvSpPr>
          <p:cNvPr id="5" name="Naslov 1">
            <a:extLst>
              <a:ext uri="{FF2B5EF4-FFF2-40B4-BE49-F238E27FC236}">
                <a16:creationId xmlns:a16="http://schemas.microsoft.com/office/drawing/2014/main" id="{E29E4B71-D54C-4563-850A-83A9838C7ACD}"/>
              </a:ext>
            </a:extLst>
          </p:cNvPr>
          <p:cNvSpPr txBox="1">
            <a:spLocks/>
          </p:cNvSpPr>
          <p:nvPr/>
        </p:nvSpPr>
        <p:spPr>
          <a:xfrm>
            <a:off x="8606010" y="362608"/>
            <a:ext cx="3459866" cy="1325563"/>
          </a:xfrm>
          <a:prstGeom prst="rect">
            <a:avLst/>
          </a:prstGeom>
          <a:solidFill>
            <a:schemeClr val="accent4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3600" dirty="0"/>
              <a:t>Odgovori uz pomoć atlasa</a:t>
            </a:r>
            <a:r>
              <a:rPr lang="hr-HR" dirty="0"/>
              <a:t>. </a:t>
            </a:r>
            <a:r>
              <a:rPr lang="hr-HR" dirty="0">
                <a:sym typeface="Wingdings" panose="05000000000000000000" pitchFamily="2" charset="2"/>
              </a:rPr>
              <a:t></a:t>
            </a:r>
            <a:endParaRPr lang="hr-HR" dirty="0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237291B4-51C7-47B3-8EE7-CA6F7B57A6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984" y="2824542"/>
            <a:ext cx="7299960" cy="3923729"/>
          </a:xfrm>
          <a:prstGeom prst="rect">
            <a:avLst/>
          </a:prstGeom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id="{53F36468-D09A-4F83-9C0D-1CBB9629159D}"/>
              </a:ext>
            </a:extLst>
          </p:cNvPr>
          <p:cNvSpPr txBox="1"/>
          <p:nvPr/>
        </p:nvSpPr>
        <p:spPr>
          <a:xfrm>
            <a:off x="1143000" y="3791712"/>
            <a:ext cx="67328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AZIJA                                    </a:t>
            </a:r>
            <a:r>
              <a:rPr lang="hr-HR" sz="1400" dirty="0"/>
              <a:t>Beringovo   </a:t>
            </a:r>
            <a:r>
              <a:rPr lang="hr-HR" dirty="0"/>
              <a:t>                      SJEVERNA  AMERIKA</a:t>
            </a:r>
          </a:p>
          <a:p>
            <a:r>
              <a:rPr lang="hr-HR" dirty="0"/>
              <a:t>                                                   </a:t>
            </a:r>
            <a:r>
              <a:rPr lang="hr-HR" sz="1200" dirty="0"/>
              <a:t>more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19437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4EDE51A-228F-4E20-96BE-9394BD6110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17744"/>
          </a:xfrm>
        </p:spPr>
        <p:txBody>
          <a:bodyPr>
            <a:normAutofit fontScale="90000"/>
          </a:bodyPr>
          <a:lstStyle/>
          <a:p>
            <a:r>
              <a:rPr lang="hr-HR" dirty="0"/>
              <a:t>Kako se zovu dva mora između Azije i Afrike?</a:t>
            </a:r>
          </a:p>
        </p:txBody>
      </p:sp>
      <p:sp>
        <p:nvSpPr>
          <p:cNvPr id="3" name="Naslov 1">
            <a:extLst>
              <a:ext uri="{FF2B5EF4-FFF2-40B4-BE49-F238E27FC236}">
                <a16:creationId xmlns:a16="http://schemas.microsoft.com/office/drawing/2014/main" id="{2B52AECA-E65F-489E-ADFA-2CC938533B8B}"/>
              </a:ext>
            </a:extLst>
          </p:cNvPr>
          <p:cNvSpPr txBox="1">
            <a:spLocks/>
          </p:cNvSpPr>
          <p:nvPr/>
        </p:nvSpPr>
        <p:spPr>
          <a:xfrm>
            <a:off x="838200" y="62399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dirty="0"/>
              <a:t>Sredozemno more i Crveno more.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772D69A3-15E7-47E7-822B-0FB79DA1C1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4148" y="1777338"/>
            <a:ext cx="7235385" cy="4828414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783CB41D-83F0-40C7-901B-EAEFA48C81C3}"/>
              </a:ext>
            </a:extLst>
          </p:cNvPr>
          <p:cNvSpPr txBox="1"/>
          <p:nvPr/>
        </p:nvSpPr>
        <p:spPr>
          <a:xfrm>
            <a:off x="3881259" y="2474697"/>
            <a:ext cx="24739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>
                <a:solidFill>
                  <a:schemeClr val="bg1"/>
                </a:solidFill>
              </a:rPr>
              <a:t>Sredozemno more</a:t>
            </a: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22B13B64-6FEA-44DF-85BE-8E2401AB480D}"/>
              </a:ext>
            </a:extLst>
          </p:cNvPr>
          <p:cNvSpPr txBox="1"/>
          <p:nvPr/>
        </p:nvSpPr>
        <p:spPr>
          <a:xfrm>
            <a:off x="5544206" y="5687357"/>
            <a:ext cx="18059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>
                <a:solidFill>
                  <a:schemeClr val="bg1"/>
                </a:solidFill>
              </a:rPr>
              <a:t>Crveno more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EE1E2C0E-B06C-4ECB-8CAD-2165676BF199}"/>
              </a:ext>
            </a:extLst>
          </p:cNvPr>
          <p:cNvSpPr txBox="1"/>
          <p:nvPr/>
        </p:nvSpPr>
        <p:spPr>
          <a:xfrm>
            <a:off x="1933902" y="3495293"/>
            <a:ext cx="15392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600" dirty="0"/>
              <a:t>AFRIKA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7D0A969F-5AF8-45E2-A75A-9A5B17D9FFE8}"/>
              </a:ext>
            </a:extLst>
          </p:cNvPr>
          <p:cNvSpPr txBox="1"/>
          <p:nvPr/>
        </p:nvSpPr>
        <p:spPr>
          <a:xfrm>
            <a:off x="6752896" y="3445969"/>
            <a:ext cx="11930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600" dirty="0"/>
              <a:t>AZIJA</a:t>
            </a:r>
          </a:p>
        </p:txBody>
      </p:sp>
      <p:sp>
        <p:nvSpPr>
          <p:cNvPr id="11" name="Naslov 1">
            <a:extLst>
              <a:ext uri="{FF2B5EF4-FFF2-40B4-BE49-F238E27FC236}">
                <a16:creationId xmlns:a16="http://schemas.microsoft.com/office/drawing/2014/main" id="{DBC7369E-04C7-4A72-BE40-EEADEA899A65}"/>
              </a:ext>
            </a:extLst>
          </p:cNvPr>
          <p:cNvSpPr txBox="1">
            <a:spLocks/>
          </p:cNvSpPr>
          <p:nvPr/>
        </p:nvSpPr>
        <p:spPr>
          <a:xfrm>
            <a:off x="9148270" y="2034983"/>
            <a:ext cx="2877153" cy="1325563"/>
          </a:xfrm>
          <a:prstGeom prst="rect">
            <a:avLst/>
          </a:prstGeom>
          <a:solidFill>
            <a:schemeClr val="accent4"/>
          </a:solidFill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3600" dirty="0"/>
              <a:t>Odgovori uz pomoć atlasa</a:t>
            </a:r>
            <a:r>
              <a:rPr lang="hr-HR" dirty="0"/>
              <a:t>. </a:t>
            </a:r>
            <a:r>
              <a:rPr lang="hr-HR" dirty="0">
                <a:sym typeface="Wingdings" panose="05000000000000000000" pitchFamily="2" charset="2"/>
              </a:rPr>
              <a:t>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89972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B37DAB2-C0E8-4EA6-BB1A-525AA1334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2155"/>
          </a:xfrm>
        </p:spPr>
        <p:txBody>
          <a:bodyPr/>
          <a:lstStyle/>
          <a:p>
            <a:r>
              <a:rPr lang="hr-HR" dirty="0"/>
              <a:t>Koja mora se nalaze između Europe i Azije?</a:t>
            </a:r>
          </a:p>
        </p:txBody>
      </p:sp>
      <p:sp>
        <p:nvSpPr>
          <p:cNvPr id="3" name="Naslov 1">
            <a:extLst>
              <a:ext uri="{FF2B5EF4-FFF2-40B4-BE49-F238E27FC236}">
                <a16:creationId xmlns:a16="http://schemas.microsoft.com/office/drawing/2014/main" id="{FDB283B3-BFCC-416C-9B17-2A7D09DB71CE}"/>
              </a:ext>
            </a:extLst>
          </p:cNvPr>
          <p:cNvSpPr txBox="1">
            <a:spLocks/>
          </p:cNvSpPr>
          <p:nvPr/>
        </p:nvSpPr>
        <p:spPr>
          <a:xfrm>
            <a:off x="838200" y="1097280"/>
            <a:ext cx="10515600" cy="7321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dirty="0"/>
              <a:t>Sredozemno, Egejsko, Mramorno i Crno more.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21118C83-E18B-48D3-989A-6EC26347DC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8829" y="1996187"/>
            <a:ext cx="5317579" cy="4099813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5887CC74-C382-48B4-AD23-B59D20A77B2A}"/>
              </a:ext>
            </a:extLst>
          </p:cNvPr>
          <p:cNvSpPr txBox="1"/>
          <p:nvPr/>
        </p:nvSpPr>
        <p:spPr>
          <a:xfrm>
            <a:off x="8168640" y="2359010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EUROPA</a:t>
            </a: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7893CD03-02D7-4D24-A093-E50623369A43}"/>
              </a:ext>
            </a:extLst>
          </p:cNvPr>
          <p:cNvSpPr txBox="1"/>
          <p:nvPr/>
        </p:nvSpPr>
        <p:spPr>
          <a:xfrm>
            <a:off x="10210800" y="4046093"/>
            <a:ext cx="685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AZIJA</a:t>
            </a: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CB647829-3430-4C11-B738-9AC0F23A73F9}"/>
              </a:ext>
            </a:extLst>
          </p:cNvPr>
          <p:cNvSpPr txBox="1"/>
          <p:nvPr/>
        </p:nvSpPr>
        <p:spPr>
          <a:xfrm>
            <a:off x="8035178" y="5010770"/>
            <a:ext cx="1904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Sredozemno more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9B624BCF-629B-4DE9-BB95-A93076216B7F}"/>
              </a:ext>
            </a:extLst>
          </p:cNvPr>
          <p:cNvSpPr txBox="1"/>
          <p:nvPr/>
        </p:nvSpPr>
        <p:spPr>
          <a:xfrm>
            <a:off x="9122747" y="4002484"/>
            <a:ext cx="8540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600" dirty="0"/>
              <a:t>Egejsko </a:t>
            </a:r>
          </a:p>
          <a:p>
            <a:r>
              <a:rPr lang="hr-HR" sz="1600" dirty="0"/>
              <a:t>more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B84E177C-22EF-4D79-A20F-4F59B1CE0409}"/>
              </a:ext>
            </a:extLst>
          </p:cNvPr>
          <p:cNvSpPr txBox="1"/>
          <p:nvPr/>
        </p:nvSpPr>
        <p:spPr>
          <a:xfrm>
            <a:off x="9618009" y="2836474"/>
            <a:ext cx="1871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             Crno more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07F045AF-8174-477D-99FC-BDE9A79E88A1}"/>
              </a:ext>
            </a:extLst>
          </p:cNvPr>
          <p:cNvSpPr txBox="1"/>
          <p:nvPr/>
        </p:nvSpPr>
        <p:spPr>
          <a:xfrm>
            <a:off x="9604074" y="3661684"/>
            <a:ext cx="80502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100" dirty="0"/>
              <a:t>Mramorno</a:t>
            </a:r>
          </a:p>
          <a:p>
            <a:r>
              <a:rPr lang="hr-HR" sz="1100" dirty="0"/>
              <a:t> more</a:t>
            </a:r>
          </a:p>
        </p:txBody>
      </p:sp>
      <p:sp>
        <p:nvSpPr>
          <p:cNvPr id="12" name="Naslov 1">
            <a:extLst>
              <a:ext uri="{FF2B5EF4-FFF2-40B4-BE49-F238E27FC236}">
                <a16:creationId xmlns:a16="http://schemas.microsoft.com/office/drawing/2014/main" id="{DD7B518C-C789-45A2-91D9-FC422ADBEA4C}"/>
              </a:ext>
            </a:extLst>
          </p:cNvPr>
          <p:cNvSpPr txBox="1">
            <a:spLocks/>
          </p:cNvSpPr>
          <p:nvPr/>
        </p:nvSpPr>
        <p:spPr>
          <a:xfrm>
            <a:off x="1014364" y="2543024"/>
            <a:ext cx="3459866" cy="1325563"/>
          </a:xfrm>
          <a:prstGeom prst="rect">
            <a:avLst/>
          </a:prstGeom>
          <a:solidFill>
            <a:schemeClr val="accent4"/>
          </a:solidFill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3600" dirty="0"/>
              <a:t>Odgovori uz pomoć atlasa</a:t>
            </a:r>
            <a:r>
              <a:rPr lang="hr-HR" dirty="0"/>
              <a:t>.  </a:t>
            </a:r>
            <a:r>
              <a:rPr lang="hr-HR" dirty="0">
                <a:sym typeface="Wingdings" panose="05000000000000000000" pitchFamily="2" charset="2"/>
              </a:rPr>
              <a:t>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77973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3577917-81F5-421D-A897-508911FFE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935" y="289135"/>
            <a:ext cx="10481859" cy="1179576"/>
          </a:xfrm>
        </p:spPr>
        <p:txBody>
          <a:bodyPr>
            <a:normAutofit fontScale="90000"/>
          </a:bodyPr>
          <a:lstStyle/>
          <a:p>
            <a:r>
              <a:rPr lang="hr-HR" dirty="0"/>
              <a:t>U mjerilu </a:t>
            </a:r>
            <a:r>
              <a:rPr lang="hr-HR" b="1" dirty="0"/>
              <a:t>1: 1 000 000</a:t>
            </a:r>
            <a:r>
              <a:rPr lang="hr-HR" dirty="0"/>
              <a:t>, 1 cm na karti predstavlja </a:t>
            </a:r>
            <a:br>
              <a:rPr lang="hr-HR" dirty="0"/>
            </a:br>
            <a:r>
              <a:rPr lang="hr-HR" dirty="0"/>
              <a:t>_____ km u prirodi.</a:t>
            </a:r>
          </a:p>
        </p:txBody>
      </p:sp>
      <p:sp>
        <p:nvSpPr>
          <p:cNvPr id="4" name="Naslov 1">
            <a:extLst>
              <a:ext uri="{FF2B5EF4-FFF2-40B4-BE49-F238E27FC236}">
                <a16:creationId xmlns:a16="http://schemas.microsoft.com/office/drawing/2014/main" id="{B1D8046E-A239-411D-BA57-54E4B8BED4B4}"/>
              </a:ext>
            </a:extLst>
          </p:cNvPr>
          <p:cNvSpPr txBox="1">
            <a:spLocks/>
          </p:cNvSpPr>
          <p:nvPr/>
        </p:nvSpPr>
        <p:spPr>
          <a:xfrm>
            <a:off x="1011936" y="2063177"/>
            <a:ext cx="10168128" cy="11795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dirty="0"/>
              <a:t>U mjerilu </a:t>
            </a:r>
            <a:r>
              <a:rPr lang="hr-HR" b="1" dirty="0"/>
              <a:t>1:1000</a:t>
            </a:r>
            <a:r>
              <a:rPr lang="hr-HR" dirty="0"/>
              <a:t>, 1 cm na karti predstavlja </a:t>
            </a:r>
            <a:br>
              <a:rPr lang="hr-HR" dirty="0"/>
            </a:br>
            <a:r>
              <a:rPr lang="hr-HR" dirty="0"/>
              <a:t>_____ m u prirodi.</a:t>
            </a:r>
          </a:p>
        </p:txBody>
      </p:sp>
      <p:sp>
        <p:nvSpPr>
          <p:cNvPr id="5" name="Naslov 1">
            <a:extLst>
              <a:ext uri="{FF2B5EF4-FFF2-40B4-BE49-F238E27FC236}">
                <a16:creationId xmlns:a16="http://schemas.microsoft.com/office/drawing/2014/main" id="{4E8B0762-CFB2-4857-94FD-9A27F8888D13}"/>
              </a:ext>
            </a:extLst>
          </p:cNvPr>
          <p:cNvSpPr txBox="1">
            <a:spLocks/>
          </p:cNvSpPr>
          <p:nvPr/>
        </p:nvSpPr>
        <p:spPr>
          <a:xfrm>
            <a:off x="1011936" y="3825452"/>
            <a:ext cx="10168128" cy="11795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dirty="0"/>
              <a:t>U mjerilu </a:t>
            </a:r>
            <a:r>
              <a:rPr lang="hr-HR" b="1" dirty="0"/>
              <a:t>1: 50 000</a:t>
            </a:r>
            <a:r>
              <a:rPr lang="hr-HR" dirty="0"/>
              <a:t>, 1 cm na karti predstavlja </a:t>
            </a:r>
            <a:br>
              <a:rPr lang="hr-HR" dirty="0"/>
            </a:br>
            <a:r>
              <a:rPr lang="hr-HR" dirty="0"/>
              <a:t>_______u prirodi.</a:t>
            </a:r>
          </a:p>
        </p:txBody>
      </p:sp>
      <p:sp>
        <p:nvSpPr>
          <p:cNvPr id="6" name="Naslov 1">
            <a:extLst>
              <a:ext uri="{FF2B5EF4-FFF2-40B4-BE49-F238E27FC236}">
                <a16:creationId xmlns:a16="http://schemas.microsoft.com/office/drawing/2014/main" id="{CCAD0AA1-6E42-4001-8BCF-3E18A526BD5E}"/>
              </a:ext>
            </a:extLst>
          </p:cNvPr>
          <p:cNvSpPr txBox="1">
            <a:spLocks/>
          </p:cNvSpPr>
          <p:nvPr/>
        </p:nvSpPr>
        <p:spPr>
          <a:xfrm>
            <a:off x="1115567" y="5252484"/>
            <a:ext cx="10558981" cy="1325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dirty="0"/>
              <a:t>U mjerilu </a:t>
            </a:r>
            <a:r>
              <a:rPr lang="hr-HR" b="1" dirty="0"/>
              <a:t>1: 1 500 000</a:t>
            </a:r>
            <a:r>
              <a:rPr lang="hr-HR" dirty="0"/>
              <a:t>, 1 cm na karti predstavlja </a:t>
            </a:r>
            <a:br>
              <a:rPr lang="hr-HR" dirty="0"/>
            </a:br>
            <a:r>
              <a:rPr lang="hr-HR" dirty="0"/>
              <a:t>_________u prirodi.</a:t>
            </a: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AE8E0564-9672-480F-850F-2535D60EE7B0}"/>
              </a:ext>
            </a:extLst>
          </p:cNvPr>
          <p:cNvSpPr txBox="1"/>
          <p:nvPr/>
        </p:nvSpPr>
        <p:spPr>
          <a:xfrm>
            <a:off x="1382232" y="777487"/>
            <a:ext cx="7809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600" b="1" dirty="0">
                <a:solidFill>
                  <a:schemeClr val="accent4"/>
                </a:solidFill>
              </a:rPr>
              <a:t>10</a:t>
            </a: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98970346-5239-4BB5-B868-BE98C8AE1BC9}"/>
              </a:ext>
            </a:extLst>
          </p:cNvPr>
          <p:cNvSpPr txBox="1"/>
          <p:nvPr/>
        </p:nvSpPr>
        <p:spPr>
          <a:xfrm>
            <a:off x="1382231" y="2564606"/>
            <a:ext cx="7809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600" b="1" dirty="0">
                <a:solidFill>
                  <a:schemeClr val="accent4"/>
                </a:solidFill>
              </a:rPr>
              <a:t>10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8CBF6158-3692-4231-86CF-57521200248D}"/>
              </a:ext>
            </a:extLst>
          </p:cNvPr>
          <p:cNvSpPr txBox="1"/>
          <p:nvPr/>
        </p:nvSpPr>
        <p:spPr>
          <a:xfrm>
            <a:off x="1115568" y="4288231"/>
            <a:ext cx="16337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600" b="1" dirty="0">
                <a:solidFill>
                  <a:schemeClr val="accent4"/>
                </a:solidFill>
              </a:rPr>
              <a:t>500 m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F97E1EFE-BA56-4D7F-A0AD-03536C386621}"/>
              </a:ext>
            </a:extLst>
          </p:cNvPr>
          <p:cNvSpPr txBox="1"/>
          <p:nvPr/>
        </p:nvSpPr>
        <p:spPr>
          <a:xfrm>
            <a:off x="1358346" y="5837474"/>
            <a:ext cx="16097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600" b="1" dirty="0">
                <a:solidFill>
                  <a:schemeClr val="accent4"/>
                </a:solidFill>
              </a:rPr>
              <a:t>15 km</a:t>
            </a:r>
          </a:p>
        </p:txBody>
      </p:sp>
    </p:spTree>
    <p:extLst>
      <p:ext uri="{BB962C8B-B14F-4D97-AF65-F5344CB8AC3E}">
        <p14:creationId xmlns:p14="http://schemas.microsoft.com/office/powerpoint/2010/main" val="3894664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69946D5-F976-42BA-A6B8-B2070357A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5B485F9E-E8E0-473E-948B-B45E9F8287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199" y="451681"/>
            <a:ext cx="8981959" cy="3578059"/>
          </a:xfrm>
          <a:prstGeom prst="rect">
            <a:avLst/>
          </a:prstGeom>
        </p:spPr>
      </p:pic>
      <p:sp>
        <p:nvSpPr>
          <p:cNvPr id="5" name="TekstniOkvir 4">
            <a:extLst>
              <a:ext uri="{FF2B5EF4-FFF2-40B4-BE49-F238E27FC236}">
                <a16:creationId xmlns:a16="http://schemas.microsoft.com/office/drawing/2014/main" id="{6C264188-9DC8-449A-B2B3-53C3CBF622BA}"/>
              </a:ext>
            </a:extLst>
          </p:cNvPr>
          <p:cNvSpPr txBox="1"/>
          <p:nvPr/>
        </p:nvSpPr>
        <p:spPr>
          <a:xfrm>
            <a:off x="734123" y="843240"/>
            <a:ext cx="56304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hr-HR" dirty="0"/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CC9B7B1A-68D8-4687-8F7F-C9ED4E5FEA3B}"/>
              </a:ext>
            </a:extLst>
          </p:cNvPr>
          <p:cNvSpPr txBox="1"/>
          <p:nvPr/>
        </p:nvSpPr>
        <p:spPr>
          <a:xfrm>
            <a:off x="5085909" y="1690688"/>
            <a:ext cx="1708298" cy="514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60"/>
              </a:lnSpc>
            </a:pPr>
            <a:r>
              <a:rPr lang="hr-HR" sz="2800" dirty="0"/>
              <a:t>5</a:t>
            </a: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55477F41-DEB7-42FC-B24B-E3E64EDC50EE}"/>
              </a:ext>
            </a:extLst>
          </p:cNvPr>
          <p:cNvSpPr txBox="1"/>
          <p:nvPr/>
        </p:nvSpPr>
        <p:spPr>
          <a:xfrm>
            <a:off x="4883889" y="2995617"/>
            <a:ext cx="1362874" cy="5141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3360"/>
              </a:lnSpc>
            </a:pPr>
            <a:r>
              <a:rPr lang="hr-HR" sz="2800" dirty="0"/>
              <a:t>500 000</a:t>
            </a:r>
          </a:p>
        </p:txBody>
      </p:sp>
      <p:sp>
        <p:nvSpPr>
          <p:cNvPr id="8" name="Pravokutnik 7">
            <a:extLst>
              <a:ext uri="{FF2B5EF4-FFF2-40B4-BE49-F238E27FC236}">
                <a16:creationId xmlns:a16="http://schemas.microsoft.com/office/drawing/2014/main" id="{1560AB63-9D6B-4785-A5B3-EECDEF4ED5D6}"/>
              </a:ext>
            </a:extLst>
          </p:cNvPr>
          <p:cNvSpPr/>
          <p:nvPr/>
        </p:nvSpPr>
        <p:spPr>
          <a:xfrm>
            <a:off x="4929393" y="2364898"/>
            <a:ext cx="915635" cy="5141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360"/>
              </a:lnSpc>
            </a:pPr>
            <a:r>
              <a:rPr lang="hr-HR" sz="2800" dirty="0"/>
              <a:t>5000</a:t>
            </a: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A815DA24-0941-4F39-9BB5-0CA8811FE3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178" y="4183942"/>
            <a:ext cx="9791700" cy="2266950"/>
          </a:xfrm>
          <a:prstGeom prst="rect">
            <a:avLst/>
          </a:prstGeom>
        </p:spPr>
      </p:pic>
      <p:sp>
        <p:nvSpPr>
          <p:cNvPr id="10" name="TekstniOkvir 9">
            <a:extLst>
              <a:ext uri="{FF2B5EF4-FFF2-40B4-BE49-F238E27FC236}">
                <a16:creationId xmlns:a16="http://schemas.microsoft.com/office/drawing/2014/main" id="{5DD8B400-D382-4DB3-AC4E-6E1E1AC46578}"/>
              </a:ext>
            </a:extLst>
          </p:cNvPr>
          <p:cNvSpPr txBox="1"/>
          <p:nvPr/>
        </p:nvSpPr>
        <p:spPr>
          <a:xfrm>
            <a:off x="888073" y="4421299"/>
            <a:ext cx="56304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hr-HR" dirty="0"/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FFEAC978-D2A0-4517-B947-255E4B1488CA}"/>
              </a:ext>
            </a:extLst>
          </p:cNvPr>
          <p:cNvSpPr txBox="1"/>
          <p:nvPr/>
        </p:nvSpPr>
        <p:spPr>
          <a:xfrm>
            <a:off x="4759314" y="5541321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D8AF0FE8-EA3F-4B7C-B9C8-400816810B1B}"/>
              </a:ext>
            </a:extLst>
          </p:cNvPr>
          <p:cNvSpPr txBox="1"/>
          <p:nvPr/>
        </p:nvSpPr>
        <p:spPr>
          <a:xfrm>
            <a:off x="1636886" y="5541321"/>
            <a:ext cx="340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id="{27D1BA11-E916-44E0-9C22-4CD642AE87A1}"/>
              </a:ext>
            </a:extLst>
          </p:cNvPr>
          <p:cNvSpPr txBox="1"/>
          <p:nvPr/>
        </p:nvSpPr>
        <p:spPr>
          <a:xfrm>
            <a:off x="7711663" y="5541321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b="1" dirty="0">
                <a:solidFill>
                  <a:srgbClr val="FF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680612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 animBg="1"/>
      <p:bldP spid="12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602266B-8D64-41D9-99AD-8E7A96B70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4E1C41CF-13ED-4B49-933D-3BAFD773A7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15805"/>
            <a:ext cx="10515600" cy="701958"/>
          </a:xfrm>
        </p:spPr>
        <p:txBody>
          <a:bodyPr>
            <a:normAutofit/>
          </a:bodyPr>
          <a:lstStyle/>
          <a:p>
            <a:r>
              <a:rPr lang="hr-HR" sz="1800" dirty="0"/>
              <a:t>1 km  ima 100 000 centimetara. Kada preračunavamo kilometre u centimetre dodajemo 5 nula odnosno množimo sa 100 000.   </a:t>
            </a:r>
            <a:r>
              <a:rPr lang="hr-HR" sz="1800" dirty="0">
                <a:sym typeface="Wingdings" panose="05000000000000000000" pitchFamily="2" charset="2"/>
              </a:rPr>
              <a:t></a:t>
            </a:r>
            <a:endParaRPr lang="hr-HR" sz="1800" dirty="0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46580947-88AA-4041-A45B-E009B32A5E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367" y="365125"/>
            <a:ext cx="9715500" cy="962025"/>
          </a:xfrm>
          <a:prstGeom prst="rect">
            <a:avLst/>
          </a:prstGeom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id="{FF20550D-54A7-4F5C-8D38-1F3E0D839506}"/>
              </a:ext>
            </a:extLst>
          </p:cNvPr>
          <p:cNvSpPr txBox="1"/>
          <p:nvPr/>
        </p:nvSpPr>
        <p:spPr>
          <a:xfrm>
            <a:off x="649064" y="476805"/>
            <a:ext cx="37827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hr-HR" dirty="0"/>
          </a:p>
        </p:txBody>
      </p:sp>
      <p:sp>
        <p:nvSpPr>
          <p:cNvPr id="9" name="Rezervirano mjesto sadržaja 5">
            <a:extLst>
              <a:ext uri="{FF2B5EF4-FFF2-40B4-BE49-F238E27FC236}">
                <a16:creationId xmlns:a16="http://schemas.microsoft.com/office/drawing/2014/main" id="{1BA5A445-BAFB-475F-BA55-0E2AC34B7785}"/>
              </a:ext>
            </a:extLst>
          </p:cNvPr>
          <p:cNvSpPr txBox="1">
            <a:spLocks/>
          </p:cNvSpPr>
          <p:nvPr/>
        </p:nvSpPr>
        <p:spPr>
          <a:xfrm>
            <a:off x="990600" y="1978025"/>
            <a:ext cx="10515600" cy="5008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/>
              <a:t>Karta je izrađena u mjerilu 1: 3 000 000</a:t>
            </a:r>
          </a:p>
        </p:txBody>
      </p:sp>
    </p:spTree>
    <p:extLst>
      <p:ext uri="{BB962C8B-B14F-4D97-AF65-F5344CB8AC3E}">
        <p14:creationId xmlns:p14="http://schemas.microsoft.com/office/powerpoint/2010/main" val="743955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DC18634-BC2B-43FF-979F-331D2729D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972" y="2413149"/>
            <a:ext cx="4922793" cy="1325563"/>
          </a:xfrm>
        </p:spPr>
        <p:txBody>
          <a:bodyPr>
            <a:noAutofit/>
          </a:bodyPr>
          <a:lstStyle/>
          <a:p>
            <a:r>
              <a:rPr lang="hr-HR" sz="2000" dirty="0"/>
              <a:t>Kolika je razlika u stupnjevima (meridijani) između Zagreba i Vukovara?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B67B7D7F-0CF8-44AA-AF08-D2194A642E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26" y="-106401"/>
            <a:ext cx="6677114" cy="6217920"/>
          </a:xfrm>
          <a:prstGeom prst="rect">
            <a:avLst/>
          </a:prstGeom>
        </p:spPr>
      </p:pic>
      <p:sp>
        <p:nvSpPr>
          <p:cNvPr id="4" name="Naslov 1">
            <a:extLst>
              <a:ext uri="{FF2B5EF4-FFF2-40B4-BE49-F238E27FC236}">
                <a16:creationId xmlns:a16="http://schemas.microsoft.com/office/drawing/2014/main" id="{C18E5317-B300-46CC-8403-A06C64DA72E5}"/>
              </a:ext>
            </a:extLst>
          </p:cNvPr>
          <p:cNvSpPr txBox="1">
            <a:spLocks/>
          </p:cNvSpPr>
          <p:nvPr/>
        </p:nvSpPr>
        <p:spPr>
          <a:xfrm>
            <a:off x="540594" y="2855394"/>
            <a:ext cx="492279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2400" dirty="0"/>
              <a:t>3°</a:t>
            </a:r>
          </a:p>
        </p:txBody>
      </p:sp>
      <p:sp>
        <p:nvSpPr>
          <p:cNvPr id="5" name="Naslov 1">
            <a:extLst>
              <a:ext uri="{FF2B5EF4-FFF2-40B4-BE49-F238E27FC236}">
                <a16:creationId xmlns:a16="http://schemas.microsoft.com/office/drawing/2014/main" id="{35C60B1A-FCB5-4AA0-B193-279DCDE7E83C}"/>
              </a:ext>
            </a:extLst>
          </p:cNvPr>
          <p:cNvSpPr txBox="1">
            <a:spLocks/>
          </p:cNvSpPr>
          <p:nvPr/>
        </p:nvSpPr>
        <p:spPr>
          <a:xfrm>
            <a:off x="487431" y="122516"/>
            <a:ext cx="492279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2400" dirty="0"/>
              <a:t>Na kojem meridijanu se nalazi Zagreb?</a:t>
            </a: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0A641B39-2D02-4C56-B4CD-D6D44AB330B1}"/>
              </a:ext>
            </a:extLst>
          </p:cNvPr>
          <p:cNvSpPr txBox="1"/>
          <p:nvPr/>
        </p:nvSpPr>
        <p:spPr>
          <a:xfrm>
            <a:off x="540594" y="1078747"/>
            <a:ext cx="3578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16° istočno od početnog meridijana.</a:t>
            </a:r>
          </a:p>
        </p:txBody>
      </p:sp>
      <p:sp>
        <p:nvSpPr>
          <p:cNvPr id="7" name="Naslov 1">
            <a:extLst>
              <a:ext uri="{FF2B5EF4-FFF2-40B4-BE49-F238E27FC236}">
                <a16:creationId xmlns:a16="http://schemas.microsoft.com/office/drawing/2014/main" id="{A1D0E346-91BD-46E6-A9EC-4732F4E42EA1}"/>
              </a:ext>
            </a:extLst>
          </p:cNvPr>
          <p:cNvSpPr txBox="1">
            <a:spLocks/>
          </p:cNvSpPr>
          <p:nvPr/>
        </p:nvSpPr>
        <p:spPr>
          <a:xfrm>
            <a:off x="514014" y="1130554"/>
            <a:ext cx="51265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2400" dirty="0"/>
              <a:t>Na kojem meridijanu se nalazi Vukovar?</a:t>
            </a: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E86586D9-9463-445B-99FA-9224152AEF76}"/>
              </a:ext>
            </a:extLst>
          </p:cNvPr>
          <p:cNvSpPr txBox="1"/>
          <p:nvPr/>
        </p:nvSpPr>
        <p:spPr>
          <a:xfrm>
            <a:off x="479972" y="2017684"/>
            <a:ext cx="3695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19° istočno od početnog meridijana.</a:t>
            </a:r>
          </a:p>
        </p:txBody>
      </p:sp>
    </p:spTree>
    <p:extLst>
      <p:ext uri="{BB962C8B-B14F-4D97-AF65-F5344CB8AC3E}">
        <p14:creationId xmlns:p14="http://schemas.microsoft.com/office/powerpoint/2010/main" val="2120278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354</Words>
  <Application>Microsoft Office PowerPoint</Application>
  <PresentationFormat>Široki zaslon</PresentationFormat>
  <Paragraphs>62</Paragraphs>
  <Slides>12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Tema sustava Office</vt:lpstr>
      <vt:lpstr>Zadaci za vježbu geografska karta mjerilo orijentacija</vt:lpstr>
      <vt:lpstr>Kako se zove more koje se nalazi između Sjeverne i Južne Amerike?</vt:lpstr>
      <vt:lpstr>Beringovo more.</vt:lpstr>
      <vt:lpstr>Kako se zovu dva mora između Azije i Afrike?</vt:lpstr>
      <vt:lpstr>Koja mora se nalaze između Europe i Azije?</vt:lpstr>
      <vt:lpstr>U mjerilu 1: 1 000 000, 1 cm na karti predstavlja  _____ km u prirodi.</vt:lpstr>
      <vt:lpstr>PowerPoint prezentacija</vt:lpstr>
      <vt:lpstr>PowerPoint prezentacija</vt:lpstr>
      <vt:lpstr>Kolika je razlika u stupnjevima (meridijani) između Zagreba i Vukovara?</vt:lpstr>
      <vt:lpstr>PowerPoint prezentacija</vt:lpstr>
      <vt:lpstr>Kako se na hrvatskom jeziku nazivaju zviježđa na slici?</vt:lpstr>
      <vt:lpstr>Koliko zvijezda se nalazi u zviježđu Velikog medvjeda?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Priprema za natjecanje iz geografije (2)</dc:title>
  <dc:creator>Marina Periša</dc:creator>
  <cp:lastModifiedBy>Marina Periša</cp:lastModifiedBy>
  <cp:revision>6</cp:revision>
  <dcterms:created xsi:type="dcterms:W3CDTF">2020-02-10T22:42:25Z</dcterms:created>
  <dcterms:modified xsi:type="dcterms:W3CDTF">2020-02-29T09:18:34Z</dcterms:modified>
</cp:coreProperties>
</file>