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7" r:id="rId4"/>
    <p:sldId id="322" r:id="rId5"/>
    <p:sldId id="362" r:id="rId6"/>
    <p:sldId id="288" r:id="rId7"/>
    <p:sldId id="354" r:id="rId8"/>
    <p:sldId id="257" r:id="rId9"/>
    <p:sldId id="259" r:id="rId10"/>
    <p:sldId id="286" r:id="rId11"/>
    <p:sldId id="258" r:id="rId12"/>
    <p:sldId id="260" r:id="rId13"/>
    <p:sldId id="275" r:id="rId14"/>
    <p:sldId id="267" r:id="rId15"/>
    <p:sldId id="261" r:id="rId16"/>
    <p:sldId id="262" r:id="rId17"/>
    <p:sldId id="264" r:id="rId18"/>
    <p:sldId id="265" r:id="rId19"/>
    <p:sldId id="263" r:id="rId20"/>
    <p:sldId id="272" r:id="rId21"/>
    <p:sldId id="277" r:id="rId22"/>
    <p:sldId id="278" r:id="rId23"/>
    <p:sldId id="361" r:id="rId24"/>
    <p:sldId id="282" r:id="rId25"/>
    <p:sldId id="279" r:id="rId26"/>
    <p:sldId id="270" r:id="rId27"/>
    <p:sldId id="266" r:id="rId28"/>
    <p:sldId id="269" r:id="rId29"/>
    <p:sldId id="283" r:id="rId30"/>
    <p:sldId id="284" r:id="rId31"/>
    <p:sldId id="285" r:id="rId32"/>
    <p:sldId id="276" r:id="rId33"/>
    <p:sldId id="363" r:id="rId3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FC4"/>
    <a:srgbClr val="377F89"/>
    <a:srgbClr val="F8D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EB44-6E3F-44A0-B119-92FC52F85265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FD9-600E-4476-8230-4B15FEFE8E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4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EB44-6E3F-44A0-B119-92FC52F85265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FD9-600E-4476-8230-4B15FEFE8E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69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EB44-6E3F-44A0-B119-92FC52F85265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FD9-600E-4476-8230-4B15FEFE8E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54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EB44-6E3F-44A0-B119-92FC52F85265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FD9-600E-4476-8230-4B15FEFE8E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24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EB44-6E3F-44A0-B119-92FC52F85265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FD9-600E-4476-8230-4B15FEFE8E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0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EB44-6E3F-44A0-B119-92FC52F85265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FD9-600E-4476-8230-4B15FEFE8E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030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EB44-6E3F-44A0-B119-92FC52F85265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FD9-600E-4476-8230-4B15FEFE8E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72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EB44-6E3F-44A0-B119-92FC52F85265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FD9-600E-4476-8230-4B15FEFE8E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52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EB44-6E3F-44A0-B119-92FC52F85265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FD9-600E-4476-8230-4B15FEFE8E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416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EB44-6E3F-44A0-B119-92FC52F85265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FD9-600E-4476-8230-4B15FEFE8E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951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EB44-6E3F-44A0-B119-92FC52F85265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FD9-600E-4476-8230-4B15FEFE8E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92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0EB44-6E3F-44A0-B119-92FC52F85265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AFD9-600E-4476-8230-4B15FEFE8E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53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BYBN5QLpQZ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J8NcKNlZz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ygIUgPNGi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4/47/Vasco_da_Gama_Bridge_aerial_view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iberian peninsula">
            <a:extLst>
              <a:ext uri="{FF2B5EF4-FFF2-40B4-BE49-F238E27FC236}">
                <a16:creationId xmlns:a16="http://schemas.microsoft.com/office/drawing/2014/main" id="{109E1BC8-FA3A-4D35-861D-155E18445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022020" y="3045445"/>
            <a:ext cx="3852041" cy="2793731"/>
          </a:xfrm>
        </p:spPr>
        <p:txBody>
          <a:bodyPr>
            <a:normAutofit/>
          </a:bodyPr>
          <a:lstStyle/>
          <a:p>
            <a:r>
              <a:rPr lang="hr-HR" b="1" dirty="0"/>
              <a:t>Države </a:t>
            </a:r>
            <a:r>
              <a:rPr lang="hr-HR" b="1"/>
              <a:t>Pirenejskog</a:t>
            </a:r>
            <a:r>
              <a:rPr lang="hr-HR" b="1" dirty="0"/>
              <a:t> poluotoka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hr-HR" sz="20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49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47386C-A210-46F7-BBFC-3494F5DD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Slikovni rezultat za azori madeira map">
            <a:extLst>
              <a:ext uri="{FF2B5EF4-FFF2-40B4-BE49-F238E27FC236}">
                <a16:creationId xmlns:a16="http://schemas.microsoft.com/office/drawing/2014/main" id="{A1E8AF0F-41F2-4A57-9A9E-828D2CA6BC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2" y="-10733"/>
            <a:ext cx="11344753" cy="68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elica: desno 3">
            <a:extLst>
              <a:ext uri="{FF2B5EF4-FFF2-40B4-BE49-F238E27FC236}">
                <a16:creationId xmlns:a16="http://schemas.microsoft.com/office/drawing/2014/main" id="{B5F27DEA-71D8-4DAD-A927-11FBEBEBC854}"/>
              </a:ext>
            </a:extLst>
          </p:cNvPr>
          <p:cNvSpPr/>
          <p:nvPr/>
        </p:nvSpPr>
        <p:spPr>
          <a:xfrm rot="5179637">
            <a:off x="6585131" y="2243803"/>
            <a:ext cx="1341091" cy="24799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BF7E1FB6-0138-4D78-91E8-44EFA42D3F8B}"/>
              </a:ext>
            </a:extLst>
          </p:cNvPr>
          <p:cNvSpPr/>
          <p:nvPr/>
        </p:nvSpPr>
        <p:spPr>
          <a:xfrm rot="4521307">
            <a:off x="7744842" y="2923879"/>
            <a:ext cx="1341091" cy="24241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30657516-4FA2-48C4-9310-3CE2E1394EF8}"/>
              </a:ext>
            </a:extLst>
          </p:cNvPr>
          <p:cNvSpPr/>
          <p:nvPr/>
        </p:nvSpPr>
        <p:spPr>
          <a:xfrm rot="517636">
            <a:off x="6280374" y="4427949"/>
            <a:ext cx="1341091" cy="2201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8" name="Picture 6" descr="Slikovni rezultat za kanarinac">
            <a:extLst>
              <a:ext uri="{FF2B5EF4-FFF2-40B4-BE49-F238E27FC236}">
                <a16:creationId xmlns:a16="http://schemas.microsoft.com/office/drawing/2014/main" id="{9767E0F1-B255-4653-B293-0D0D8A5D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37" y="3567488"/>
            <a:ext cx="1588132" cy="19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vezana slika">
            <a:extLst>
              <a:ext uri="{FF2B5EF4-FFF2-40B4-BE49-F238E27FC236}">
                <a16:creationId xmlns:a16="http://schemas.microsoft.com/office/drawing/2014/main" id="{5C40D16B-6FD2-4BF7-9791-9CDDD9F8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271" y="35971"/>
            <a:ext cx="3365100" cy="21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likovni rezultat za madeira">
            <a:extLst>
              <a:ext uri="{FF2B5EF4-FFF2-40B4-BE49-F238E27FC236}">
                <a16:creationId xmlns:a16="http://schemas.microsoft.com/office/drawing/2014/main" id="{6001F735-9862-4A8B-9F46-E8CE8636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01" y="35971"/>
            <a:ext cx="3862720" cy="25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EBAAB241-5B1A-4CCF-925F-957BA536FD47}"/>
              </a:ext>
            </a:extLst>
          </p:cNvPr>
          <p:cNvSpPr/>
          <p:nvPr/>
        </p:nvSpPr>
        <p:spPr>
          <a:xfrm>
            <a:off x="7088981" y="3090148"/>
            <a:ext cx="1087455" cy="556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A2EA37ED-1CCB-47E8-B033-DEFA969BF948}"/>
              </a:ext>
            </a:extLst>
          </p:cNvPr>
          <p:cNvSpPr/>
          <p:nvPr/>
        </p:nvSpPr>
        <p:spPr>
          <a:xfrm>
            <a:off x="8560104" y="3722021"/>
            <a:ext cx="848300" cy="519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5E9B0B78-8BC5-4B20-90E4-652EC3190E07}"/>
              </a:ext>
            </a:extLst>
          </p:cNvPr>
          <p:cNvSpPr/>
          <p:nvPr/>
        </p:nvSpPr>
        <p:spPr>
          <a:xfrm flipV="1">
            <a:off x="7859582" y="4399485"/>
            <a:ext cx="1240351" cy="347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37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Masovni turizam (Španjolska)</a:t>
            </a:r>
          </a:p>
        </p:txBody>
      </p:sp>
      <p:pic>
        <p:nvPicPr>
          <p:cNvPr id="1026" name="Picture 2" descr="Slikovni rezult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1711"/>
            <a:ext cx="10181492" cy="526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6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Andora (u Pirinejima)</a:t>
            </a:r>
          </a:p>
        </p:txBody>
      </p:sp>
      <p:pic>
        <p:nvPicPr>
          <p:cNvPr id="4098" name="Picture 2" descr="Slikovni rezultat za ando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2" y="1450486"/>
            <a:ext cx="7713307" cy="52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4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Andora</a:t>
            </a:r>
          </a:p>
        </p:txBody>
      </p:sp>
      <p:pic>
        <p:nvPicPr>
          <p:cNvPr id="3074" name="Picture 2" descr="Slikovni rezultat za andorra la vel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3973"/>
            <a:ext cx="7239000" cy="48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1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Lisabon</a:t>
            </a:r>
          </a:p>
        </p:txBody>
      </p:sp>
      <p:pic>
        <p:nvPicPr>
          <p:cNvPr id="11266" name="Picture 2" descr="Slikovni rezultat za lisab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52" y="1312252"/>
            <a:ext cx="8660425" cy="554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0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Toreador (borba s bikovima) - Španjolska</a:t>
            </a:r>
          </a:p>
        </p:txBody>
      </p:sp>
      <p:pic>
        <p:nvPicPr>
          <p:cNvPr id="5122" name="Picture 2" descr="Povezana sli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85" y="1552197"/>
            <a:ext cx="7740161" cy="51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3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9677" cy="1325563"/>
          </a:xfrm>
        </p:spPr>
        <p:txBody>
          <a:bodyPr/>
          <a:lstStyle/>
          <a:p>
            <a:r>
              <a:rPr lang="hr-HR" dirty="0" err="1"/>
              <a:t>Pamplona</a:t>
            </a:r>
            <a:r>
              <a:rPr lang="hr-HR" dirty="0"/>
              <a:t> – trčanje ispred bikova  (Španjolska)</a:t>
            </a:r>
          </a:p>
        </p:txBody>
      </p:sp>
      <p:pic>
        <p:nvPicPr>
          <p:cNvPr id="6146" name="Picture 2" descr="Slikovni rezultat za pamplo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91" y="1380149"/>
            <a:ext cx="7098323" cy="532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3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9970" y="131209"/>
            <a:ext cx="11852030" cy="1325563"/>
          </a:xfrm>
        </p:spPr>
        <p:txBody>
          <a:bodyPr/>
          <a:lstStyle/>
          <a:p>
            <a:r>
              <a:rPr lang="hr-HR" sz="3600" b="1" dirty="0"/>
              <a:t>Sagrada </a:t>
            </a:r>
            <a:r>
              <a:rPr lang="hr-HR" sz="3600" b="1" dirty="0" err="1"/>
              <a:t>familia</a:t>
            </a:r>
            <a:r>
              <a:rPr lang="hr-HR" sz="3600" b="1" dirty="0"/>
              <a:t> </a:t>
            </a:r>
            <a:r>
              <a:rPr lang="hr-HR" sz="3600" dirty="0"/>
              <a:t>(katedrala svete obitelji) – </a:t>
            </a:r>
            <a:r>
              <a:rPr lang="hr-HR" sz="3600" b="1" dirty="0"/>
              <a:t>Barcelona</a:t>
            </a:r>
            <a:br>
              <a:rPr lang="hr-HR" dirty="0"/>
            </a:br>
            <a:r>
              <a:rPr lang="hr-HR" sz="2800" dirty="0"/>
              <a:t>arhitekt Antonio Gaudi, (visina 172 m)</a:t>
            </a:r>
            <a:endParaRPr lang="hr-HR" dirty="0"/>
          </a:p>
        </p:txBody>
      </p:sp>
      <p:pic>
        <p:nvPicPr>
          <p:cNvPr id="8194" name="Picture 2" descr="Slikovni rezultat za sagrada famil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5" y="1356700"/>
            <a:ext cx="11002598" cy="550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2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Slikovni rezultat za sagrada famil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7818"/>
            <a:ext cx="10210800" cy="679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4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Slikovni rezultat za barcelo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7" y="580632"/>
            <a:ext cx="11183816" cy="62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7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9342" y="791873"/>
            <a:ext cx="5306467" cy="1982713"/>
          </a:xfrm>
        </p:spPr>
        <p:txBody>
          <a:bodyPr anchor="ctr">
            <a:normAutofit fontScale="90000"/>
          </a:bodyPr>
          <a:lstStyle/>
          <a:p>
            <a:r>
              <a:rPr lang="hr-HR" sz="3100" b="1" dirty="0"/>
              <a:t>Pročitaj</a:t>
            </a:r>
            <a:r>
              <a:rPr lang="hr-HR" sz="3100" dirty="0"/>
              <a:t> u udžbeniku tekstove o državama </a:t>
            </a:r>
            <a:r>
              <a:rPr lang="hr-HR" sz="3100" dirty="0" err="1"/>
              <a:t>Pirenejskog</a:t>
            </a:r>
            <a:r>
              <a:rPr lang="hr-HR" sz="3100" dirty="0"/>
              <a:t> poluotoka-</a:t>
            </a:r>
            <a:br>
              <a:rPr lang="hr-HR" sz="4000" dirty="0"/>
            </a:br>
            <a:r>
              <a:rPr lang="hr-HR" sz="4000" dirty="0"/>
              <a:t> </a:t>
            </a:r>
            <a:r>
              <a:rPr lang="hr-HR" sz="3100" b="1" dirty="0"/>
              <a:t>Španjolska, Portugal i Andora</a:t>
            </a:r>
            <a:br>
              <a:rPr lang="hr-HR" sz="3700" dirty="0"/>
            </a:br>
            <a:endParaRPr lang="hr-HR" sz="3700" dirty="0"/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0719" y="2330505"/>
            <a:ext cx="4935447" cy="3979585"/>
          </a:xfrm>
        </p:spPr>
        <p:txBody>
          <a:bodyPr anchor="ctr">
            <a:normAutofit/>
          </a:bodyPr>
          <a:lstStyle/>
          <a:p>
            <a:r>
              <a:rPr lang="hr-HR" sz="2000" dirty="0">
                <a:hlinkClick r:id="rId2"/>
              </a:rPr>
              <a:t>https://youtu.be/BYBN5QLpQZE</a:t>
            </a:r>
            <a:r>
              <a:rPr lang="hr-HR" sz="2000" dirty="0"/>
              <a:t> (pogledaj </a:t>
            </a:r>
            <a:r>
              <a:rPr lang="hr-HR" sz="2000" b="1" dirty="0"/>
              <a:t>dio </a:t>
            </a:r>
            <a:r>
              <a:rPr lang="hr-HR" sz="2000" dirty="0"/>
              <a:t>video priloga)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400" dirty="0"/>
              <a:t>Bilješke koje trebaš zapisati u bilježnicu nalaze se </a:t>
            </a:r>
            <a:r>
              <a:rPr lang="hr-HR" sz="2400" b="1" dirty="0"/>
              <a:t>na kraju </a:t>
            </a:r>
            <a:r>
              <a:rPr lang="hr-HR" sz="2400" dirty="0"/>
              <a:t>ove prezentacije.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C3BFB50-4D3E-4E0C-A0E9-3C959024B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2" t="12319" r="13220"/>
          <a:stretch/>
        </p:blipFill>
        <p:spPr>
          <a:xfrm>
            <a:off x="5971552" y="1420214"/>
            <a:ext cx="5563980" cy="412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01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https://youtu.be/UJ8NcKNlZzg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6957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Santiago de </a:t>
            </a:r>
            <a:r>
              <a:rPr lang="hr-HR" dirty="0" err="1"/>
              <a:t>Compostela</a:t>
            </a:r>
            <a:r>
              <a:rPr lang="hr-HR" dirty="0"/>
              <a:t> (apostol sveti Jakov)</a:t>
            </a:r>
          </a:p>
        </p:txBody>
      </p:sp>
      <p:pic>
        <p:nvPicPr>
          <p:cNvPr id="4098" name="Picture 2" descr="Slikovni rezultat za santiago de composte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2208"/>
            <a:ext cx="7685104" cy="51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70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likovni rezultat za santiago road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6" y="1224553"/>
            <a:ext cx="7051431" cy="52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likovni rezultat za put svetog jakov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r="40770"/>
          <a:stretch/>
        </p:blipFill>
        <p:spPr bwMode="auto">
          <a:xfrm>
            <a:off x="7590550" y="1215062"/>
            <a:ext cx="4601450" cy="533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8856"/>
          </a:xfrm>
        </p:spPr>
        <p:txBody>
          <a:bodyPr/>
          <a:lstStyle/>
          <a:p>
            <a:r>
              <a:rPr lang="hr-HR" dirty="0"/>
              <a:t>Put svetog Jakova</a:t>
            </a:r>
            <a:br>
              <a:rPr lang="hr-HR" dirty="0"/>
            </a:br>
            <a:r>
              <a:rPr lang="hr-HR" dirty="0"/>
              <a:t>                  </a:t>
            </a:r>
            <a:r>
              <a:rPr lang="hr-HR" sz="3200" b="1" dirty="0"/>
              <a:t>oko 800 km</a:t>
            </a:r>
          </a:p>
        </p:txBody>
      </p:sp>
    </p:spTree>
    <p:extLst>
      <p:ext uri="{BB962C8B-B14F-4D97-AF65-F5344CB8AC3E}">
        <p14:creationId xmlns:p14="http://schemas.microsoft.com/office/powerpoint/2010/main" val="246528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F3C7616-319C-4BDA-8CB8-919B053F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7" t="32227" r="22363" b="29688"/>
          <a:stretch>
            <a:fillRect/>
          </a:stretch>
        </p:blipFill>
        <p:spPr bwMode="auto">
          <a:xfrm>
            <a:off x="1839384" y="1068917"/>
            <a:ext cx="8371416" cy="52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4">
            <a:extLst>
              <a:ext uri="{FF2B5EF4-FFF2-40B4-BE49-F238E27FC236}">
                <a16:creationId xmlns:a16="http://schemas.microsoft.com/office/drawing/2014/main" id="{2C731C80-154F-4E72-B01C-64FDF3DD97A5}"/>
              </a:ext>
            </a:extLst>
          </p:cNvPr>
          <p:cNvSpPr txBox="1">
            <a:spLocks/>
          </p:cNvSpPr>
          <p:nvPr/>
        </p:nvSpPr>
        <p:spPr>
          <a:xfrm>
            <a:off x="1981200" y="165100"/>
            <a:ext cx="8229600" cy="795867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eaLnBrk="1" hangingPunct="1">
              <a:defRPr/>
            </a:pPr>
            <a:r>
              <a:rPr lang="hr-HR" sz="3733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Stanovništvo Pirinejskog poluotoka </a:t>
            </a:r>
          </a:p>
        </p:txBody>
      </p:sp>
    </p:spTree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ethnic  map spain">
            <a:extLst>
              <a:ext uri="{FF2B5EF4-FFF2-40B4-BE49-F238E27FC236}">
                <a16:creationId xmlns:a16="http://schemas.microsoft.com/office/drawing/2014/main" id="{80642C7B-4DFC-4DA2-A64E-5982DC338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0" y="616945"/>
            <a:ext cx="9800976" cy="65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531D8D3-F062-4FA1-A3E3-4F2E1372AE66}"/>
              </a:ext>
            </a:extLst>
          </p:cNvPr>
          <p:cNvSpPr txBox="1"/>
          <p:nvPr/>
        </p:nvSpPr>
        <p:spPr>
          <a:xfrm>
            <a:off x="3093372" y="327033"/>
            <a:ext cx="133722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2800" b="1" dirty="0" err="1"/>
              <a:t>Galicijci</a:t>
            </a:r>
            <a:endParaRPr lang="hr-HR" sz="2800" b="1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11A9DAF-4092-472B-AE23-D85BE40479A5}"/>
              </a:ext>
            </a:extLst>
          </p:cNvPr>
          <p:cNvSpPr txBox="1"/>
          <p:nvPr/>
        </p:nvSpPr>
        <p:spPr>
          <a:xfrm>
            <a:off x="7021417" y="210379"/>
            <a:ext cx="968535" cy="523220"/>
          </a:xfrm>
          <a:prstGeom prst="rect">
            <a:avLst/>
          </a:prstGeom>
          <a:solidFill>
            <a:srgbClr val="377F89"/>
          </a:solidFill>
        </p:spPr>
        <p:txBody>
          <a:bodyPr wrap="none" rtlCol="0">
            <a:spAutoFit/>
          </a:bodyPr>
          <a:lstStyle/>
          <a:p>
            <a:r>
              <a:rPr lang="hr-HR" sz="2800" b="1" dirty="0"/>
              <a:t>Baski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367FB65-BEB1-4504-800E-7114459D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" y="182393"/>
            <a:ext cx="2774452" cy="227436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hr-HR" sz="3600" dirty="0"/>
              <a:t>Narodi u</a:t>
            </a:r>
            <a:br>
              <a:rPr lang="hr-HR" sz="3600" dirty="0"/>
            </a:br>
            <a:r>
              <a:rPr lang="hr-HR" sz="3600" dirty="0"/>
              <a:t> Španjolskoj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127807F-85BE-42C5-8E72-6E40D1BED6DB}"/>
              </a:ext>
            </a:extLst>
          </p:cNvPr>
          <p:cNvSpPr txBox="1"/>
          <p:nvPr/>
        </p:nvSpPr>
        <p:spPr>
          <a:xfrm>
            <a:off x="10159789" y="819825"/>
            <a:ext cx="1563057" cy="523220"/>
          </a:xfrm>
          <a:prstGeom prst="rect">
            <a:avLst/>
          </a:prstGeom>
          <a:solidFill>
            <a:srgbClr val="DD2FC4"/>
          </a:solidFill>
        </p:spPr>
        <p:txBody>
          <a:bodyPr wrap="none" rtlCol="0">
            <a:spAutoFit/>
          </a:bodyPr>
          <a:lstStyle/>
          <a:p>
            <a:r>
              <a:rPr lang="hr-HR" sz="2800" b="1" dirty="0"/>
              <a:t>Katalonci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59B7227-6BAD-4605-B36C-DDF6FF586007}"/>
              </a:ext>
            </a:extLst>
          </p:cNvPr>
          <p:cNvSpPr txBox="1"/>
          <p:nvPr/>
        </p:nvSpPr>
        <p:spPr>
          <a:xfrm>
            <a:off x="9567420" y="5837256"/>
            <a:ext cx="152798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r-HR" sz="2800" b="1" dirty="0"/>
              <a:t>Španjolci</a:t>
            </a: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4BEBD561-200D-4404-91CA-057AA5342D57}"/>
              </a:ext>
            </a:extLst>
          </p:cNvPr>
          <p:cNvSpPr/>
          <p:nvPr/>
        </p:nvSpPr>
        <p:spPr>
          <a:xfrm rot="1637974">
            <a:off x="6942906" y="798426"/>
            <a:ext cx="254000" cy="647700"/>
          </a:xfrm>
          <a:prstGeom prst="downArrow">
            <a:avLst/>
          </a:prstGeom>
          <a:solidFill>
            <a:srgbClr val="377F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id="{60E023CB-E1A5-4E6E-8E04-EE54438EB4D0}"/>
              </a:ext>
            </a:extLst>
          </p:cNvPr>
          <p:cNvSpPr/>
          <p:nvPr/>
        </p:nvSpPr>
        <p:spPr>
          <a:xfrm rot="3555626">
            <a:off x="10041169" y="1240595"/>
            <a:ext cx="237239" cy="1363700"/>
          </a:xfrm>
          <a:prstGeom prst="downArrow">
            <a:avLst/>
          </a:prstGeom>
          <a:solidFill>
            <a:srgbClr val="DD2F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: prema dolje 11">
            <a:extLst>
              <a:ext uri="{FF2B5EF4-FFF2-40B4-BE49-F238E27FC236}">
                <a16:creationId xmlns:a16="http://schemas.microsoft.com/office/drawing/2014/main" id="{19559EF5-3CC9-42E3-8422-CE08B1C6C30C}"/>
              </a:ext>
            </a:extLst>
          </p:cNvPr>
          <p:cNvSpPr/>
          <p:nvPr/>
        </p:nvSpPr>
        <p:spPr>
          <a:xfrm rot="20960183">
            <a:off x="3391870" y="883488"/>
            <a:ext cx="184704" cy="51335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: prema dolje 12">
            <a:extLst>
              <a:ext uri="{FF2B5EF4-FFF2-40B4-BE49-F238E27FC236}">
                <a16:creationId xmlns:a16="http://schemas.microsoft.com/office/drawing/2014/main" id="{B82E028A-FED3-4F9A-90A0-56674967F4AB}"/>
              </a:ext>
            </a:extLst>
          </p:cNvPr>
          <p:cNvSpPr/>
          <p:nvPr/>
        </p:nvSpPr>
        <p:spPr>
          <a:xfrm rot="6043376">
            <a:off x="7713446" y="5210954"/>
            <a:ext cx="255588" cy="9002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29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Fatima</a:t>
            </a:r>
            <a:r>
              <a:rPr lang="hr-HR" dirty="0"/>
              <a:t> (blizu Lisabona) </a:t>
            </a:r>
          </a:p>
        </p:txBody>
      </p:sp>
      <p:pic>
        <p:nvPicPr>
          <p:cNvPr id="6148" name="Picture 4" descr="Slikovni rezultat za fati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2318"/>
            <a:ext cx="10245910" cy="47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70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Gitara i kastanjete</a:t>
            </a:r>
          </a:p>
        </p:txBody>
      </p:sp>
      <p:pic>
        <p:nvPicPr>
          <p:cNvPr id="12292" name="Picture 4" descr="Slikovni rezultat za gitara s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5680"/>
            <a:ext cx="12203299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Slikovni rezultat za kastanje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452" y="0"/>
            <a:ext cx="3364524" cy="38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likovni rezultat za gitara sp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37" y="1746447"/>
            <a:ext cx="3344220" cy="33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981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FC Barcelona</a:t>
            </a:r>
          </a:p>
        </p:txBody>
      </p:sp>
      <p:pic>
        <p:nvPicPr>
          <p:cNvPr id="10242" name="Picture 2" descr="Slikovni rezultat za barcelo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91" y="1690688"/>
            <a:ext cx="8423031" cy="499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28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Fado</a:t>
            </a:r>
            <a:r>
              <a:rPr lang="hr-HR" dirty="0"/>
              <a:t> (portugalska glazba)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https://youtu.be/_ygIUgPNGi4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2831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83CA02-E02E-403C-94F6-1A091359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2060"/>
                </a:solidFill>
              </a:rPr>
              <a:t>ŠPANJOLSKA                          </a:t>
            </a:r>
            <a:r>
              <a:rPr lang="hr-HR" sz="3200" b="1" dirty="0">
                <a:solidFill>
                  <a:srgbClr val="002060"/>
                </a:solidFill>
              </a:rPr>
              <a:t>(Prepiši i dopuni bilješke)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E126B79F-0531-4381-827A-3BF8F5CD902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382233"/>
            <a:ext cx="10515600" cy="47947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otoci: </a:t>
            </a:r>
            <a:r>
              <a:rPr lang="hr-HR" altLang="sr-Latn-R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B_ _ _ _ </a:t>
            </a:r>
            <a:r>
              <a:rPr lang="hr-HR" altLang="sr-Latn-R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hr-HR" altLang="sr-Latn-R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  K_ _ a_ __i </a:t>
            </a: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otoci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posjedi u Africi: C _ _ ta i Me_ _ _a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reljef: </a:t>
            </a:r>
            <a:r>
              <a:rPr lang="hr-HR" altLang="sr-Latn-R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Pire_e_i</a:t>
            </a: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altLang="sr-Latn-R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Betijski</a:t>
            </a: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Kordiljeri i </a:t>
            </a:r>
            <a:r>
              <a:rPr lang="hr-HR" altLang="sr-Latn-R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Kantabrijsko</a:t>
            </a: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gore, </a:t>
            </a:r>
            <a:r>
              <a:rPr lang="hr-HR" altLang="sr-Latn-R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Meseta</a:t>
            </a:r>
            <a:endParaRPr lang="hr-HR" altLang="sr-Latn-RS" sz="24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narodi: Romani- Španjolci, </a:t>
            </a:r>
            <a:r>
              <a:rPr lang="hr-HR" altLang="sr-Latn-R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B_ski</a:t>
            </a: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altLang="sr-Latn-R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Ka_alonci</a:t>
            </a: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 </a:t>
            </a:r>
            <a:r>
              <a:rPr lang="hr-HR" altLang="sr-Latn-R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Galjegosi</a:t>
            </a:r>
            <a:endParaRPr lang="hr-HR" altLang="sr-Latn-RS" sz="24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gospodarstvo; poljoprivreda (masline, vinogradi, agrumi)</a:t>
            </a:r>
            <a:endParaRPr lang="hr-HR" altLang="sr-Latn-RS" sz="24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automobilska industrija (SEAT)</a:t>
            </a:r>
            <a:endParaRPr lang="hr-HR" altLang="sr-Latn-RS" sz="24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turizam </a:t>
            </a:r>
            <a:endParaRPr lang="hr-HR" altLang="sr-Latn-RS" sz="24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 grad: </a:t>
            </a:r>
            <a:r>
              <a:rPr lang="hr-HR" altLang="sr-Latn-RS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Madrid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ostali gradovi; Barcelona; </a:t>
            </a:r>
            <a:r>
              <a:rPr lang="hr-HR" altLang="sr-Latn-R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Za_agoza</a:t>
            </a: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altLang="sr-Latn-R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Va_encia</a:t>
            </a:r>
            <a:r>
              <a:rPr lang="hr-HR" altLang="sr-Latn-R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altLang="sr-Latn-R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S_villa</a:t>
            </a:r>
            <a:endParaRPr lang="hr-HR" altLang="sr-Latn-RS" sz="5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a 4" descr="Olovka">
            <a:extLst>
              <a:ext uri="{FF2B5EF4-FFF2-40B4-BE49-F238E27FC236}">
                <a16:creationId xmlns:a16="http://schemas.microsoft.com/office/drawing/2014/main" id="{7762C391-D94F-4B30-850E-C9649D3F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061" y="6810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5F3253-10C2-44C6-9723-369EACDF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4D1084-D1FD-42B4-AF13-44FF47CAD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7B68C5-CCDF-4AC0-A3C8-CFA78A896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26367" r="17236" b="24805"/>
          <a:stretch>
            <a:fillRect/>
          </a:stretch>
        </p:blipFill>
        <p:spPr bwMode="auto">
          <a:xfrm>
            <a:off x="1188621" y="113490"/>
            <a:ext cx="9814757" cy="6631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14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50B9F2-BB7E-43F1-9B04-5233FBCF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PORTUGAL            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sz="4000" b="1" dirty="0">
                <a:solidFill>
                  <a:srgbClr val="002060"/>
                </a:solidFill>
              </a:rPr>
              <a:t>(Prepiši i dopuni bilješke)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4175FE-97FF-4BED-B154-67652AEF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otoci u Atlantskom oceanu: </a:t>
            </a:r>
            <a:r>
              <a:rPr lang="hr-HR" dirty="0" err="1"/>
              <a:t>Az</a:t>
            </a:r>
            <a:r>
              <a:rPr lang="hr-HR" dirty="0"/>
              <a:t>_ _ i     </a:t>
            </a:r>
            <a:r>
              <a:rPr lang="hr-HR" dirty="0" err="1"/>
              <a:t>i</a:t>
            </a:r>
            <a:r>
              <a:rPr lang="hr-HR" dirty="0"/>
              <a:t>     Ma_ _ _ </a:t>
            </a:r>
            <a:r>
              <a:rPr lang="hr-HR" dirty="0" err="1"/>
              <a:t>ra</a:t>
            </a:r>
            <a:endParaRPr lang="hr-HR" dirty="0"/>
          </a:p>
          <a:p>
            <a:pPr lvl="0"/>
            <a:r>
              <a:rPr lang="hr-HR" dirty="0"/>
              <a:t>hrast plutnjak, pluto</a:t>
            </a:r>
          </a:p>
          <a:p>
            <a:pPr lvl="0"/>
            <a:r>
              <a:rPr lang="hr-HR" dirty="0"/>
              <a:t>Romani, katolici</a:t>
            </a:r>
          </a:p>
          <a:p>
            <a:pPr lvl="0"/>
            <a:r>
              <a:rPr lang="hr-HR" b="1" dirty="0"/>
              <a:t>gospodarstvo;</a:t>
            </a:r>
            <a:r>
              <a:rPr lang="hr-HR" dirty="0"/>
              <a:t> poljoprivreda (masline, vinogradi, agrumi)</a:t>
            </a:r>
          </a:p>
          <a:p>
            <a:pPr marL="0" lvl="0" indent="0">
              <a:buNone/>
            </a:pPr>
            <a:r>
              <a:rPr lang="hr-HR" dirty="0"/>
              <a:t>                              turizam </a:t>
            </a:r>
          </a:p>
          <a:p>
            <a:pPr lvl="0"/>
            <a:r>
              <a:rPr lang="hr-HR" dirty="0"/>
              <a:t>gradovi: </a:t>
            </a:r>
            <a:r>
              <a:rPr lang="hr-HR" u="sng" dirty="0"/>
              <a:t>Lisabon</a:t>
            </a:r>
            <a:r>
              <a:rPr lang="hr-HR" dirty="0"/>
              <a:t>, </a:t>
            </a:r>
            <a:r>
              <a:rPr lang="hr-HR" dirty="0" err="1"/>
              <a:t>P_rto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04FB60D-DFE3-4282-AD44-ABDBFFAD4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736" y="57066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70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922F3C-C482-495F-A9BB-2ECF384D9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ANDORA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4C5356-4FFE-4D31-B477-AAA47F797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površina 464 km</a:t>
            </a:r>
            <a:r>
              <a:rPr lang="hr-HR" baseline="30000" dirty="0"/>
              <a:t>2</a:t>
            </a:r>
          </a:p>
          <a:p>
            <a:pPr lvl="0"/>
            <a:r>
              <a:rPr lang="hr-HR" dirty="0"/>
              <a:t>monarhija (kneževina)</a:t>
            </a:r>
          </a:p>
          <a:p>
            <a:pPr lvl="0"/>
            <a:r>
              <a:rPr lang="hr-HR" dirty="0" err="1"/>
              <a:t>Pireneji</a:t>
            </a:r>
            <a:endParaRPr lang="hr-HR" dirty="0"/>
          </a:p>
          <a:p>
            <a:pPr lvl="0"/>
            <a:r>
              <a:rPr lang="hr-HR" dirty="0"/>
              <a:t>zimski turizam</a:t>
            </a:r>
          </a:p>
          <a:p>
            <a:pPr lvl="0"/>
            <a:r>
              <a:rPr lang="hr-HR" dirty="0"/>
              <a:t>glavni grad Andora la Vella</a:t>
            </a:r>
          </a:p>
          <a:p>
            <a:endParaRPr lang="hr-HR" dirty="0"/>
          </a:p>
        </p:txBody>
      </p:sp>
      <p:pic>
        <p:nvPicPr>
          <p:cNvPr id="4" name="Grafika 3" descr="Olovka">
            <a:extLst>
              <a:ext uri="{FF2B5EF4-FFF2-40B4-BE49-F238E27FC236}">
                <a16:creationId xmlns:a16="http://schemas.microsoft.com/office/drawing/2014/main" id="{D7A5C30A-3CE7-4CA1-8667-EB0919BB4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600" y="7762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01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A1B5D1-2997-4923-A296-F78E6E73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67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hr-HR" sz="2400" b="1" dirty="0" err="1">
                <a:solidFill>
                  <a:schemeClr val="accent1">
                    <a:lumMod val="50000"/>
                  </a:schemeClr>
                </a:solidFill>
              </a:rPr>
              <a:t>Teams</a:t>
            </a:r>
            <a:r>
              <a:rPr lang="hr-HR" sz="2400" dirty="0"/>
              <a:t> – slanje odgovora za lekcije o državama: 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Andora, </a:t>
            </a:r>
            <a:b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hr-HR" sz="2400" b="1" dirty="0" err="1">
                <a:solidFill>
                  <a:schemeClr val="accent1">
                    <a:lumMod val="50000"/>
                  </a:schemeClr>
                </a:solidFill>
              </a:rPr>
              <a:t>Pireneji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, Španjolska, Grčka, </a:t>
            </a:r>
            <a:r>
              <a:rPr lang="hr-HR" sz="2400" b="1" dirty="0" err="1">
                <a:solidFill>
                  <a:schemeClr val="accent1">
                    <a:lumMod val="50000"/>
                  </a:schemeClr>
                </a:solidFill>
              </a:rPr>
              <a:t>Albdanija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 i Malta</a:t>
            </a:r>
            <a:r>
              <a:rPr lang="hr-HR" sz="2400" b="1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9E5B79-0868-4E77-9E8E-3720B7BAE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600201"/>
            <a:ext cx="91440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dirty="0"/>
              <a:t>U chatu ili ispod objave zadatka, napiši kratke odgovore na sljedeća pitanja:</a:t>
            </a:r>
          </a:p>
          <a:p>
            <a:pPr>
              <a:lnSpc>
                <a:spcPct val="150000"/>
              </a:lnSpc>
              <a:defRPr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1. Jesi li pročitao/la tekst u udžbeniku za svih šest država?</a:t>
            </a:r>
          </a:p>
          <a:p>
            <a:pPr>
              <a:defRPr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2. Navedi tri nova znanja koja si usvojio/la u lekciji o ovih šest država?</a:t>
            </a:r>
          </a:p>
          <a:p>
            <a:pPr>
              <a:defRPr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3. Koje geografske sadržaje (gradovi, planine, rijeke itd.) nisi uspio/uspjela pronaći na geografskoj karti u atlasu?</a:t>
            </a:r>
          </a:p>
          <a:p>
            <a:pPr>
              <a:defRPr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4. Za koji zadatak u radnoj bilježnici ti je potrebna pomoć u rješavanju?</a:t>
            </a:r>
            <a:endParaRPr lang="hr-H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2" name="Grafika 8" descr="Olovka">
            <a:extLst>
              <a:ext uri="{FF2B5EF4-FFF2-40B4-BE49-F238E27FC236}">
                <a16:creationId xmlns:a16="http://schemas.microsoft.com/office/drawing/2014/main" id="{33B4A4D3-840D-4E86-8AA0-15953064F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953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60D004-D525-4ADE-926D-36B5A7DF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84A02B-4BF8-4B95-86E2-F2A9D5777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55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19414D8-C967-4F29-8A8D-38392F848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7733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hr-HR" altLang="sr-Latn-RS" sz="3733"/>
            </a:br>
            <a:r>
              <a:rPr lang="hr-HR" altLang="sr-Latn-RS" sz="3733"/>
              <a:t>Najviši vrh </a:t>
            </a:r>
            <a:r>
              <a:rPr lang="hr-HR" altLang="sr-Latn-RS" sz="3733" b="1"/>
              <a:t>Mulhacen</a:t>
            </a:r>
            <a:r>
              <a:rPr lang="hr-HR" altLang="sr-Latn-RS" sz="3733"/>
              <a:t> ( 3 482 m) nalazi se u Betijskim Kordiljerima – Sierra Nevadi.</a:t>
            </a:r>
            <a:br>
              <a:rPr lang="hr-HR" altLang="sr-Latn-RS" sz="3733"/>
            </a:br>
            <a:endParaRPr lang="hr-HR" altLang="sr-Latn-RS" sz="3733"/>
          </a:p>
        </p:txBody>
      </p:sp>
      <p:pic>
        <p:nvPicPr>
          <p:cNvPr id="5123" name="Picture 4" descr="Mulhacen">
            <a:extLst>
              <a:ext uri="{FF2B5EF4-FFF2-40B4-BE49-F238E27FC236}">
                <a16:creationId xmlns:a16="http://schemas.microsoft.com/office/drawing/2014/main" id="{D28388F7-EBEE-4B66-BB9F-816AD0CA505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0351" y="1411818"/>
            <a:ext cx="6559549" cy="4921249"/>
          </a:xfrm>
          <a:noFill/>
        </p:spPr>
      </p:pic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F713342-6B7B-4F96-A01F-802E5066F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7733"/>
            <a:ext cx="10972800" cy="1143000"/>
          </a:xfrm>
        </p:spPr>
        <p:txBody>
          <a:bodyPr/>
          <a:lstStyle/>
          <a:p>
            <a:pPr eaLnBrk="1" hangingPunct="1"/>
            <a:r>
              <a:rPr lang="hr-HR" altLang="sr-Latn-RS" sz="3733" b="1" dirty="0" err="1"/>
              <a:t>Meseta</a:t>
            </a:r>
            <a:r>
              <a:rPr lang="hr-HR" altLang="sr-Latn-RS" sz="3733" dirty="0"/>
              <a:t> (600 – 800 m)  prostrana visoravan u središtu poluotoka. </a:t>
            </a:r>
          </a:p>
        </p:txBody>
      </p:sp>
      <p:pic>
        <p:nvPicPr>
          <p:cNvPr id="6147" name="Picture 5" descr="meseta">
            <a:extLst>
              <a:ext uri="{FF2B5EF4-FFF2-40B4-BE49-F238E27FC236}">
                <a16:creationId xmlns:a16="http://schemas.microsoft.com/office/drawing/2014/main" id="{655E98A7-807B-4F5A-8277-5C8FF30F76A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1263651"/>
            <a:ext cx="7152216" cy="5141383"/>
          </a:xfrm>
          <a:noFill/>
        </p:spPr>
      </p:pic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048E49-74F9-48A0-88BE-0D6E6FA2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CA0D9A-793A-4D2A-AAE7-3D886158D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B89824-A70A-4060-9C3F-881B30F8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26367" r="17236" b="24805"/>
          <a:stretch>
            <a:fillRect/>
          </a:stretch>
        </p:blipFill>
        <p:spPr bwMode="auto">
          <a:xfrm>
            <a:off x="838200" y="0"/>
            <a:ext cx="9960708" cy="6821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0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slov 4">
            <a:extLst>
              <a:ext uri="{FF2B5EF4-FFF2-40B4-BE49-F238E27FC236}">
                <a16:creationId xmlns:a16="http://schemas.microsoft.com/office/drawing/2014/main" id="{5CF1ACBA-EA7F-4066-8D86-5DCA4D36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-27517"/>
            <a:ext cx="11521017" cy="1143001"/>
          </a:xfrm>
        </p:spPr>
        <p:txBody>
          <a:bodyPr/>
          <a:lstStyle/>
          <a:p>
            <a:r>
              <a:rPr lang="hr-HR" altLang="sr-Latn-RS" sz="3733"/>
              <a:t>Most Vasco da Gama preko rijeke Tejo dug je 17 km.</a:t>
            </a:r>
          </a:p>
        </p:txBody>
      </p:sp>
      <p:pic>
        <p:nvPicPr>
          <p:cNvPr id="46083" name="Picture 2" descr="File:Vasco da Gama Bridge aerial view.jpg">
            <a:hlinkClick r:id="rId2"/>
            <a:extLst>
              <a:ext uri="{FF2B5EF4-FFF2-40B4-BE49-F238E27FC236}">
                <a16:creationId xmlns:a16="http://schemas.microsoft.com/office/drawing/2014/main" id="{30BA8F45-BBD3-4BCF-B78D-8DAF4D3F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0" y="861237"/>
            <a:ext cx="11653285" cy="582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9949" y="53732"/>
            <a:ext cx="10515600" cy="1325563"/>
          </a:xfrm>
        </p:spPr>
        <p:txBody>
          <a:bodyPr/>
          <a:lstStyle/>
          <a:p>
            <a:r>
              <a:rPr lang="hr-HR" dirty="0"/>
              <a:t>Unutrašnjost Španjolske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791" y="1070950"/>
            <a:ext cx="8220230" cy="5478705"/>
          </a:xfrm>
        </p:spPr>
      </p:pic>
    </p:spTree>
    <p:extLst>
      <p:ext uri="{BB962C8B-B14F-4D97-AF65-F5344CB8AC3E}">
        <p14:creationId xmlns:p14="http://schemas.microsoft.com/office/powerpoint/2010/main" val="167625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Hrast plutnjak (Portugal)   pluto</a:t>
            </a:r>
          </a:p>
        </p:txBody>
      </p:sp>
      <p:pic>
        <p:nvPicPr>
          <p:cNvPr id="3074" name="Picture 2" descr="Povezana sli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5" y="1844489"/>
            <a:ext cx="5934596" cy="443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71" y="1844488"/>
            <a:ext cx="5619750" cy="462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50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479</Words>
  <Application>Microsoft Office PowerPoint</Application>
  <PresentationFormat>Široki zaslon</PresentationFormat>
  <Paragraphs>61</Paragraphs>
  <Slides>33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sustava Office</vt:lpstr>
      <vt:lpstr>Države Pirenejskog poluotoka</vt:lpstr>
      <vt:lpstr>Pročitaj u udžbeniku tekstove o državama Pirenejskog poluotoka-  Španjolska, Portugal i Andora </vt:lpstr>
      <vt:lpstr>PowerPoint prezentacija</vt:lpstr>
      <vt:lpstr> Najviši vrh Mulhacen ( 3 482 m) nalazi se u Betijskim Kordiljerima – Sierra Nevadi. </vt:lpstr>
      <vt:lpstr>Meseta (600 – 800 m)  prostrana visoravan u središtu poluotoka. </vt:lpstr>
      <vt:lpstr>PowerPoint prezentacija</vt:lpstr>
      <vt:lpstr>Most Vasco da Gama preko rijeke Tejo dug je 17 km.</vt:lpstr>
      <vt:lpstr>Unutrašnjost Španjolske</vt:lpstr>
      <vt:lpstr>Hrast plutnjak (Portugal)   pluto</vt:lpstr>
      <vt:lpstr>PowerPoint prezentacija</vt:lpstr>
      <vt:lpstr>Masovni turizam (Španjolska)</vt:lpstr>
      <vt:lpstr>Andora (u Pirinejima)</vt:lpstr>
      <vt:lpstr>Andora</vt:lpstr>
      <vt:lpstr>Lisabon</vt:lpstr>
      <vt:lpstr>Toreador (borba s bikovima) - Španjolska</vt:lpstr>
      <vt:lpstr>Pamplona – trčanje ispred bikova  (Španjolska)</vt:lpstr>
      <vt:lpstr>Sagrada familia (katedrala svete obitelji) – Barcelona arhitekt Antonio Gaudi, (visina 172 m)</vt:lpstr>
      <vt:lpstr>PowerPoint prezentacija</vt:lpstr>
      <vt:lpstr>PowerPoint prezentacija</vt:lpstr>
      <vt:lpstr>PowerPoint prezentacija</vt:lpstr>
      <vt:lpstr>Santiago de Compostela (apostol sveti Jakov)</vt:lpstr>
      <vt:lpstr>Put svetog Jakova                   oko 800 km</vt:lpstr>
      <vt:lpstr>PowerPoint prezentacija</vt:lpstr>
      <vt:lpstr>Narodi u  Španjolskoj</vt:lpstr>
      <vt:lpstr>Fatima (blizu Lisabona) </vt:lpstr>
      <vt:lpstr>Gitara i kastanjete</vt:lpstr>
      <vt:lpstr>FC Barcelona</vt:lpstr>
      <vt:lpstr>Fado (portugalska glazba)</vt:lpstr>
      <vt:lpstr>ŠPANJOLSKA                          (Prepiši i dopuni bilješke)</vt:lpstr>
      <vt:lpstr>PORTUGAL             (Prepiši i dopuni bilješke)</vt:lpstr>
      <vt:lpstr>ANDORA</vt:lpstr>
      <vt:lpstr>Teams – slanje odgovora za lekcije o državama: Andora,                 Pireneji, Španjolska, Grčka, Albdanija i Malta.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Države Pirinejskog poluotoka</dc:title>
  <dc:creator>Marina Periša</dc:creator>
  <cp:lastModifiedBy>Marina Periša</cp:lastModifiedBy>
  <cp:revision>3</cp:revision>
  <dcterms:created xsi:type="dcterms:W3CDTF">2020-03-25T14:19:57Z</dcterms:created>
  <dcterms:modified xsi:type="dcterms:W3CDTF">2020-03-25T14:38:27Z</dcterms:modified>
</cp:coreProperties>
</file>