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74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78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32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6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28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8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84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46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01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702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0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25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66A4-851C-4077-8623-CE1A859C507F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3B047-F3F9-4C0A-9A3A-13B9F0879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39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atchthememory.com/shrvoj2?fbclid=IwAR3XR3besz1vB1FsZD1aBwxUGE8nGDNoFeSqmwUDKp5mkLGyz6_DqFWa6p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likovni rezultat za rocky mountains">
            <a:extLst>
              <a:ext uri="{FF2B5EF4-FFF2-40B4-BE49-F238E27FC236}">
                <a16:creationId xmlns:a16="http://schemas.microsoft.com/office/drawing/2014/main" id="{6386F7FA-22A2-412D-A8C8-538E89967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925" b="21643"/>
          <a:stretch/>
        </p:blipFill>
        <p:spPr bwMode="auto">
          <a:xfrm>
            <a:off x="1400892" y="307731"/>
            <a:ext cx="933511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hr-HR" sz="5400" b="1" dirty="0">
                <a:solidFill>
                  <a:schemeClr val="bg1"/>
                </a:solidFill>
              </a:rPr>
              <a:t>Prirodno-geografska obilježja Amerike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0CD2EC"/>
                </a:solidFill>
              </a:rPr>
              <a:t>Udžbenik str. 102.-105.</a:t>
            </a:r>
          </a:p>
        </p:txBody>
      </p:sp>
    </p:spTree>
    <p:extLst>
      <p:ext uri="{BB962C8B-B14F-4D97-AF65-F5344CB8AC3E}">
        <p14:creationId xmlns:p14="http://schemas.microsoft.com/office/powerpoint/2010/main" val="347025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43787"/>
            <a:ext cx="11339332" cy="1555529"/>
          </a:xfrm>
        </p:spPr>
        <p:txBody>
          <a:bodyPr>
            <a:normAutofit/>
          </a:bodyPr>
          <a:lstStyle/>
          <a:p>
            <a:r>
              <a:rPr lang="hr-HR" sz="2400" dirty="0"/>
              <a:t>4. </a:t>
            </a:r>
            <a:r>
              <a:rPr lang="hr-HR" sz="2400" b="1" dirty="0"/>
              <a:t>Nizine</a:t>
            </a:r>
            <a:endParaRPr lang="hr-HR" sz="2400" dirty="0"/>
          </a:p>
          <a:p>
            <a:r>
              <a:rPr lang="hr-HR" sz="2400" dirty="0"/>
              <a:t>uz rijeke Mississippi, Missouri, Rio Grande, Amazonu i Orinoco</a:t>
            </a:r>
          </a:p>
          <a:p>
            <a:r>
              <a:rPr lang="hr-HR" sz="2400" dirty="0" err="1"/>
              <a:t>Gran</a:t>
            </a:r>
            <a:r>
              <a:rPr lang="hr-HR" sz="2400" dirty="0"/>
              <a:t> </a:t>
            </a:r>
            <a:r>
              <a:rPr lang="hr-HR" sz="2400" dirty="0" err="1"/>
              <a:t>Chaco</a:t>
            </a:r>
            <a:r>
              <a:rPr lang="hr-HR" sz="2400" dirty="0"/>
              <a:t> ime nizine uz  rijeke Paranu i Paraguay </a:t>
            </a:r>
          </a:p>
          <a:p>
            <a:endParaRPr lang="hr-HR" dirty="0"/>
          </a:p>
        </p:txBody>
      </p:sp>
      <p:pic>
        <p:nvPicPr>
          <p:cNvPr id="1028" name="Picture 4" descr="Povezana slika">
            <a:extLst>
              <a:ext uri="{FF2B5EF4-FFF2-40B4-BE49-F238E27FC236}">
                <a16:creationId xmlns:a16="http://schemas.microsoft.com/office/drawing/2014/main" id="{D882911D-ECBA-4C18-BDBE-18B9B03F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23" y="2264779"/>
            <a:ext cx="7122529" cy="40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0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90946-0F45-4EF6-8460-37E2AE5D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Slikovni rezultat za north america">
            <a:extLst>
              <a:ext uri="{FF2B5EF4-FFF2-40B4-BE49-F238E27FC236}">
                <a16:creationId xmlns:a16="http://schemas.microsoft.com/office/drawing/2014/main" id="{931472BF-2690-4C67-8BCC-8CF22C106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6" y="149410"/>
            <a:ext cx="7024120" cy="59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elica: desno 4">
            <a:extLst>
              <a:ext uri="{FF2B5EF4-FFF2-40B4-BE49-F238E27FC236}">
                <a16:creationId xmlns:a16="http://schemas.microsoft.com/office/drawing/2014/main" id="{7243B9AA-67DF-487E-A2BD-096A33D000E6}"/>
              </a:ext>
            </a:extLst>
          </p:cNvPr>
          <p:cNvSpPr/>
          <p:nvPr/>
        </p:nvSpPr>
        <p:spPr>
          <a:xfrm rot="339592">
            <a:off x="2748964" y="3824513"/>
            <a:ext cx="2303362" cy="195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CF37858B-BD88-4094-9255-E996184EE7D0}"/>
              </a:ext>
            </a:extLst>
          </p:cNvPr>
          <p:cNvSpPr/>
          <p:nvPr/>
        </p:nvSpPr>
        <p:spPr>
          <a:xfrm rot="10248234">
            <a:off x="5500450" y="4396837"/>
            <a:ext cx="2303362" cy="195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DF4FD3B-8B03-484A-A01D-1AA042B7A403}"/>
              </a:ext>
            </a:extLst>
          </p:cNvPr>
          <p:cNvSpPr txBox="1">
            <a:spLocks/>
          </p:cNvSpPr>
          <p:nvPr/>
        </p:nvSpPr>
        <p:spPr>
          <a:xfrm>
            <a:off x="7915033" y="4046602"/>
            <a:ext cx="1532053" cy="340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Mississippi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008E57B6-53BF-48CA-8DBA-6DF9AA0C8ED5}"/>
              </a:ext>
            </a:extLst>
          </p:cNvPr>
          <p:cNvSpPr txBox="1">
            <a:spLocks/>
          </p:cNvSpPr>
          <p:nvPr/>
        </p:nvSpPr>
        <p:spPr>
          <a:xfrm>
            <a:off x="1633688" y="3544987"/>
            <a:ext cx="1532053" cy="340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Missouri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6114F13B-3B29-4C95-A377-AAB675463FFC}"/>
              </a:ext>
            </a:extLst>
          </p:cNvPr>
          <p:cNvSpPr txBox="1">
            <a:spLocks/>
          </p:cNvSpPr>
          <p:nvPr/>
        </p:nvSpPr>
        <p:spPr>
          <a:xfrm>
            <a:off x="6008837" y="6263342"/>
            <a:ext cx="1532053" cy="340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Rio Grande</a:t>
            </a: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367F2DD7-CDCB-4E13-9627-6B5437452A8A}"/>
              </a:ext>
            </a:extLst>
          </p:cNvPr>
          <p:cNvSpPr/>
          <p:nvPr/>
        </p:nvSpPr>
        <p:spPr>
          <a:xfrm rot="12412379">
            <a:off x="4821039" y="5983167"/>
            <a:ext cx="1280016" cy="180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13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F91D5-DF3B-4CA9-8717-A509933F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518"/>
            <a:ext cx="1532053" cy="340353"/>
          </a:xfrm>
        </p:spPr>
        <p:txBody>
          <a:bodyPr>
            <a:normAutofit fontScale="90000"/>
          </a:bodyPr>
          <a:lstStyle/>
          <a:p>
            <a:r>
              <a:rPr lang="hr-HR" sz="2800" b="1" dirty="0"/>
              <a:t>Amazona</a:t>
            </a:r>
          </a:p>
        </p:txBody>
      </p:sp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B1BB423-5C74-433A-9604-030EA1CC1A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14885" r="6895" b="3256"/>
          <a:stretch/>
        </p:blipFill>
        <p:spPr bwMode="auto">
          <a:xfrm>
            <a:off x="3442503" y="365125"/>
            <a:ext cx="4173638" cy="62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elica: desno 4">
            <a:extLst>
              <a:ext uri="{FF2B5EF4-FFF2-40B4-BE49-F238E27FC236}">
                <a16:creationId xmlns:a16="http://schemas.microsoft.com/office/drawing/2014/main" id="{D79674CB-20BF-45A6-8FFC-2D693AF1FB7F}"/>
              </a:ext>
            </a:extLst>
          </p:cNvPr>
          <p:cNvSpPr/>
          <p:nvPr/>
        </p:nvSpPr>
        <p:spPr>
          <a:xfrm>
            <a:off x="2370253" y="1494703"/>
            <a:ext cx="2303362" cy="195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A6C77B6-1983-4453-A71A-A42CA9AA0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94978">
            <a:off x="5395840" y="4270114"/>
            <a:ext cx="2322777" cy="1714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69B2286-C418-4650-933F-617E6A42E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29322" y="3106955"/>
            <a:ext cx="2322777" cy="23166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2DE78AC-F94C-4408-BA10-70C8D549E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28829" y="643746"/>
            <a:ext cx="2322777" cy="231668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B2B45C4A-52CB-453F-B15C-96E775E2BE22}"/>
              </a:ext>
            </a:extLst>
          </p:cNvPr>
          <p:cNvSpPr txBox="1">
            <a:spLocks/>
          </p:cNvSpPr>
          <p:nvPr/>
        </p:nvSpPr>
        <p:spPr>
          <a:xfrm>
            <a:off x="7616141" y="613147"/>
            <a:ext cx="1532053" cy="33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Orinoco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468BCF8E-209F-45C8-A8FE-1B4930733D0E}"/>
              </a:ext>
            </a:extLst>
          </p:cNvPr>
          <p:cNvSpPr txBox="1">
            <a:spLocks/>
          </p:cNvSpPr>
          <p:nvPr/>
        </p:nvSpPr>
        <p:spPr>
          <a:xfrm>
            <a:off x="7997456" y="3088647"/>
            <a:ext cx="1532053" cy="340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Paraguay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E918F6F0-6E06-4381-81E5-89AF5A2E89B3}"/>
              </a:ext>
            </a:extLst>
          </p:cNvPr>
          <p:cNvSpPr txBox="1">
            <a:spLocks/>
          </p:cNvSpPr>
          <p:nvPr/>
        </p:nvSpPr>
        <p:spPr>
          <a:xfrm>
            <a:off x="7718898" y="4355820"/>
            <a:ext cx="1532053" cy="340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Parana</a:t>
            </a:r>
          </a:p>
        </p:txBody>
      </p:sp>
    </p:spTree>
    <p:extLst>
      <p:ext uri="{BB962C8B-B14F-4D97-AF65-F5344CB8AC3E}">
        <p14:creationId xmlns:p14="http://schemas.microsoft.com/office/powerpoint/2010/main" val="174663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41248" y="4460383"/>
            <a:ext cx="10509504" cy="1193672"/>
          </a:xfrm>
        </p:spPr>
        <p:txBody>
          <a:bodyPr>
            <a:normAutofit/>
          </a:bodyPr>
          <a:lstStyle/>
          <a:p>
            <a:r>
              <a:rPr lang="hr-HR" sz="5400"/>
              <a:t>Rijeke i jezera Amerike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41248" y="5746131"/>
            <a:ext cx="10509504" cy="530173"/>
          </a:xfrm>
        </p:spPr>
        <p:txBody>
          <a:bodyPr>
            <a:normAutofit/>
          </a:bodyPr>
          <a:lstStyle/>
          <a:p>
            <a:r>
              <a:rPr lang="hr-HR" sz="2000" dirty="0"/>
              <a:t>Udžbenik str. 104. ( poglavlje Tekućice i sljevovi)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01076A6-1116-4FD4-9C06-EC7D86B95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4" r="3566"/>
          <a:stretch/>
        </p:blipFill>
        <p:spPr>
          <a:xfrm>
            <a:off x="6203325" y="220252"/>
            <a:ext cx="5738491" cy="408129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5DA7249-BD31-45F2-BE48-13D9AF0D8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99" y="220252"/>
            <a:ext cx="5915025" cy="40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4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4403" y="843591"/>
            <a:ext cx="11017103" cy="1325563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Zadatak 1.</a:t>
            </a:r>
            <a:br>
              <a:rPr lang="hr-HR" sz="3100" dirty="0"/>
            </a:br>
            <a:r>
              <a:rPr lang="hr-HR" sz="3100" dirty="0"/>
              <a:t>Na popisu su 24 rijeke, pronađi ih </a:t>
            </a:r>
            <a:r>
              <a:rPr lang="hr-HR" sz="3100" b="1" dirty="0">
                <a:solidFill>
                  <a:srgbClr val="FF0000"/>
                </a:solidFill>
              </a:rPr>
              <a:t>najmanje 10 </a:t>
            </a:r>
            <a:r>
              <a:rPr lang="hr-HR" sz="3100" b="1" dirty="0"/>
              <a:t>na geografskoj karti u atlasu.  </a:t>
            </a:r>
            <a:r>
              <a:rPr lang="hr-HR" sz="3100" dirty="0">
                <a:sym typeface="Wingdings" panose="05000000000000000000" pitchFamily="2" charset="2"/>
              </a:rPr>
              <a:t> i </a:t>
            </a:r>
            <a:r>
              <a:rPr lang="hr-HR" sz="3100" dirty="0"/>
              <a:t>zapiši u bilježnicu imena rijeka i za svaku navedi </a:t>
            </a:r>
            <a:r>
              <a:rPr lang="hr-HR" sz="3100" b="1" dirty="0">
                <a:solidFill>
                  <a:schemeClr val="accent1">
                    <a:lumMod val="75000"/>
                  </a:schemeClr>
                </a:solidFill>
              </a:rPr>
              <a:t>gdje se ulijeva </a:t>
            </a:r>
            <a:r>
              <a:rPr lang="hr-HR" sz="3100" dirty="0"/>
              <a:t>(</a:t>
            </a:r>
            <a:r>
              <a:rPr lang="hr-HR" sz="3100" b="1" dirty="0">
                <a:solidFill>
                  <a:schemeClr val="accent1">
                    <a:lumMod val="75000"/>
                  </a:schemeClr>
                </a:solidFill>
              </a:rPr>
              <a:t>druga rijeka, jezero, morski zaljev ili more </a:t>
            </a:r>
            <a:r>
              <a:rPr lang="hr-HR" sz="3100" dirty="0"/>
              <a:t>)</a:t>
            </a:r>
            <a:br>
              <a:rPr lang="hr-HR" sz="3100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7545" y="2506662"/>
            <a:ext cx="2498651" cy="4529101"/>
          </a:xfrm>
        </p:spPr>
        <p:txBody>
          <a:bodyPr>
            <a:normAutofit/>
          </a:bodyPr>
          <a:lstStyle/>
          <a:p>
            <a:r>
              <a:rPr lang="hr-HR" dirty="0"/>
              <a:t>Missouri, </a:t>
            </a:r>
          </a:p>
          <a:p>
            <a:r>
              <a:rPr lang="hr-HR" dirty="0"/>
              <a:t>Mississippi</a:t>
            </a:r>
          </a:p>
          <a:p>
            <a:r>
              <a:rPr lang="hr-HR" dirty="0"/>
              <a:t>Ohio</a:t>
            </a:r>
          </a:p>
          <a:p>
            <a:r>
              <a:rPr lang="hr-HR" dirty="0"/>
              <a:t>Red </a:t>
            </a:r>
            <a:r>
              <a:rPr lang="hr-HR" dirty="0" err="1"/>
              <a:t>River</a:t>
            </a:r>
            <a:endParaRPr lang="hr-HR" dirty="0"/>
          </a:p>
          <a:p>
            <a:r>
              <a:rPr lang="hr-HR" dirty="0" err="1"/>
              <a:t>Kansas</a:t>
            </a:r>
            <a:endParaRPr lang="hr-HR" dirty="0"/>
          </a:p>
          <a:p>
            <a:r>
              <a:rPr lang="hr-HR" dirty="0"/>
              <a:t> Arkansas</a:t>
            </a:r>
          </a:p>
          <a:p>
            <a:r>
              <a:rPr lang="hr-HR" dirty="0"/>
              <a:t>Colorado x3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659219" y="2506662"/>
            <a:ext cx="46783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Yukon, </a:t>
            </a:r>
          </a:p>
          <a:p>
            <a:r>
              <a:rPr lang="hr-HR" dirty="0"/>
              <a:t> </a:t>
            </a:r>
            <a:r>
              <a:rPr lang="hr-HR" dirty="0" err="1"/>
              <a:t>MacKenzie</a:t>
            </a:r>
            <a:r>
              <a:rPr lang="hr-HR" dirty="0"/>
              <a:t>, </a:t>
            </a:r>
          </a:p>
          <a:p>
            <a:r>
              <a:rPr lang="hr-HR" dirty="0" err="1"/>
              <a:t>Yellowstone</a:t>
            </a:r>
            <a:r>
              <a:rPr lang="hr-HR" dirty="0"/>
              <a:t>, </a:t>
            </a:r>
          </a:p>
          <a:p>
            <a:r>
              <a:rPr lang="hr-HR" dirty="0"/>
              <a:t>Columbia,</a:t>
            </a:r>
          </a:p>
          <a:p>
            <a:r>
              <a:rPr lang="hr-HR" dirty="0"/>
              <a:t> </a:t>
            </a:r>
            <a:r>
              <a:rPr lang="hr-HR" dirty="0" err="1"/>
              <a:t>Niagara</a:t>
            </a:r>
            <a:r>
              <a:rPr lang="hr-HR" dirty="0"/>
              <a:t>, </a:t>
            </a:r>
          </a:p>
          <a:p>
            <a:r>
              <a:rPr lang="hr-HR" dirty="0"/>
              <a:t>St Lawrence (Sv. Lovrijenac),</a:t>
            </a:r>
          </a:p>
          <a:p>
            <a:r>
              <a:rPr lang="hr-HR" dirty="0"/>
              <a:t> </a:t>
            </a:r>
            <a:r>
              <a:rPr lang="hr-HR" dirty="0" err="1"/>
              <a:t>Hudson</a:t>
            </a:r>
            <a:endParaRPr lang="hr-HR" dirty="0"/>
          </a:p>
          <a:p>
            <a:r>
              <a:rPr lang="hr-HR" dirty="0"/>
              <a:t> </a:t>
            </a:r>
            <a:r>
              <a:rPr lang="hr-HR" dirty="0" err="1"/>
              <a:t>Tennessee</a:t>
            </a:r>
            <a:r>
              <a:rPr lang="hr-HR" dirty="0"/>
              <a:t>, </a:t>
            </a:r>
          </a:p>
          <a:p>
            <a:endParaRPr lang="hr-HR" dirty="0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8699205" y="2506661"/>
            <a:ext cx="4361120" cy="4529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Rio Grande x2</a:t>
            </a:r>
          </a:p>
          <a:p>
            <a:r>
              <a:rPr lang="hr-HR" dirty="0"/>
              <a:t>Orinoco</a:t>
            </a:r>
          </a:p>
          <a:p>
            <a:r>
              <a:rPr lang="hr-HR" dirty="0"/>
              <a:t>Rio Negro</a:t>
            </a:r>
          </a:p>
          <a:p>
            <a:r>
              <a:rPr lang="hr-HR" dirty="0"/>
              <a:t> Amazona</a:t>
            </a:r>
          </a:p>
          <a:p>
            <a:r>
              <a:rPr lang="hr-HR" dirty="0"/>
              <a:t>Parana</a:t>
            </a:r>
          </a:p>
          <a:p>
            <a:r>
              <a:rPr lang="hr-HR" dirty="0" err="1"/>
              <a:t>Praguay</a:t>
            </a:r>
            <a:endParaRPr lang="hr-HR" dirty="0"/>
          </a:p>
          <a:p>
            <a:r>
              <a:rPr lang="hr-HR" dirty="0"/>
              <a:t>La Plata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63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Zadatak 2.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5669" y="1027906"/>
            <a:ext cx="6519530" cy="47133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hr-HR" sz="14400" b="1" dirty="0"/>
              <a:t>Jezera</a:t>
            </a:r>
            <a:r>
              <a:rPr lang="hr-HR" sz="9600" dirty="0"/>
              <a:t> </a:t>
            </a:r>
          </a:p>
          <a:p>
            <a:pPr>
              <a:lnSpc>
                <a:spcPct val="120000"/>
              </a:lnSpc>
            </a:pPr>
            <a:r>
              <a:rPr lang="hr-HR" sz="9600" dirty="0"/>
              <a:t>(pronađi i prepiši u bilježnicu, za </a:t>
            </a:r>
            <a:r>
              <a:rPr lang="hr-HR" sz="9600" b="1" dirty="0">
                <a:solidFill>
                  <a:srgbClr val="FF0000"/>
                </a:solidFill>
              </a:rPr>
              <a:t>najmanje 3 jezera</a:t>
            </a:r>
            <a:r>
              <a:rPr lang="hr-HR" sz="9600" dirty="0"/>
              <a:t> navedi državu/države u kojoj se nalazi ): </a:t>
            </a:r>
          </a:p>
          <a:p>
            <a:pPr>
              <a:lnSpc>
                <a:spcPct val="170000"/>
              </a:lnSpc>
            </a:pPr>
            <a:r>
              <a:rPr lang="hr-HR" sz="11200" dirty="0"/>
              <a:t>Veliko Medvjeđe jezero </a:t>
            </a:r>
          </a:p>
          <a:p>
            <a:pPr>
              <a:lnSpc>
                <a:spcPct val="170000"/>
              </a:lnSpc>
            </a:pPr>
            <a:r>
              <a:rPr lang="hr-HR" sz="11200" dirty="0"/>
              <a:t>Veliko Ropsko jezero</a:t>
            </a:r>
          </a:p>
          <a:p>
            <a:pPr>
              <a:lnSpc>
                <a:spcPct val="120000"/>
              </a:lnSpc>
            </a:pPr>
            <a:r>
              <a:rPr lang="hr-HR" sz="11200" dirty="0"/>
              <a:t>Velika jezera (</a:t>
            </a:r>
            <a:r>
              <a:rPr lang="hr-HR" sz="11200" dirty="0">
                <a:solidFill>
                  <a:schemeClr val="accent1">
                    <a:lumMod val="75000"/>
                  </a:schemeClr>
                </a:solidFill>
              </a:rPr>
              <a:t>Superior (Gornje), Michigan, Huron, Erie, Ontario)</a:t>
            </a:r>
          </a:p>
          <a:p>
            <a:pPr>
              <a:lnSpc>
                <a:spcPct val="170000"/>
              </a:lnSpc>
            </a:pPr>
            <a:r>
              <a:rPr lang="hr-HR" sz="11200" dirty="0"/>
              <a:t>Veliko Slano jezero </a:t>
            </a:r>
          </a:p>
          <a:p>
            <a:pPr>
              <a:lnSpc>
                <a:spcPct val="170000"/>
              </a:lnSpc>
            </a:pPr>
            <a:r>
              <a:rPr lang="hr-HR" sz="11200" dirty="0"/>
              <a:t>Titicaca                              </a:t>
            </a:r>
            <a:endParaRPr lang="hr-HR" sz="7200" dirty="0"/>
          </a:p>
          <a:p>
            <a:endParaRPr lang="hr-HR" dirty="0"/>
          </a:p>
        </p:txBody>
      </p:sp>
      <p:pic>
        <p:nvPicPr>
          <p:cNvPr id="1028" name="Picture 4" descr="Slikovni rezultat za titicaca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r="354"/>
          <a:stretch/>
        </p:blipFill>
        <p:spPr bwMode="auto">
          <a:xfrm>
            <a:off x="7559749" y="1554291"/>
            <a:ext cx="4545418" cy="53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/>
          <p:cNvCxnSpPr>
            <a:cxnSpLocks/>
          </p:cNvCxnSpPr>
          <p:nvPr/>
        </p:nvCxnSpPr>
        <p:spPr>
          <a:xfrm flipV="1">
            <a:off x="3859618" y="3880884"/>
            <a:ext cx="5263117" cy="24454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69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great lak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2005" r="2116" b="10220"/>
          <a:stretch/>
        </p:blipFill>
        <p:spPr bwMode="auto">
          <a:xfrm>
            <a:off x="4696048" y="1343321"/>
            <a:ext cx="7070651" cy="46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60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Izborni zadatak 3. </a:t>
            </a:r>
            <a:r>
              <a:rPr lang="hr-HR" sz="3100" b="1" dirty="0"/>
              <a:t>(nije obavezan)  </a:t>
            </a:r>
            <a:r>
              <a:rPr lang="hr-HR" sz="3100" b="1" dirty="0">
                <a:sym typeface="Wingdings" panose="05000000000000000000" pitchFamily="2" charset="2"/>
              </a:rPr>
              <a:t>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5301" y="1020725"/>
            <a:ext cx="5720317" cy="4603897"/>
          </a:xfrm>
        </p:spPr>
        <p:txBody>
          <a:bodyPr>
            <a:normAutofit fontScale="92500" lnSpcReduction="10000"/>
          </a:bodyPr>
          <a:lstStyle/>
          <a:p>
            <a:r>
              <a:rPr lang="hr-HR" sz="3000" dirty="0"/>
              <a:t>Na slici su prikazana </a:t>
            </a:r>
            <a:r>
              <a:rPr lang="hr-HR" sz="3000" b="1" dirty="0">
                <a:solidFill>
                  <a:schemeClr val="accent1"/>
                </a:solidFill>
              </a:rPr>
              <a:t>Velika jezera</a:t>
            </a:r>
            <a:r>
              <a:rPr lang="hr-HR" sz="3000" dirty="0"/>
              <a:t>. Pronađi ova jezeru u atlasu na karti Sjeverne Amerike ili na karti Sjedinjenih Američkih Država.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sz="3200" dirty="0"/>
              <a:t>Uz pomoć atlasa usmeno navedi </a:t>
            </a:r>
            <a:r>
              <a:rPr lang="hr-HR" sz="3200" b="1" dirty="0">
                <a:solidFill>
                  <a:srgbClr val="C00000"/>
                </a:solidFill>
              </a:rPr>
              <a:t>velike gradove</a:t>
            </a:r>
            <a:r>
              <a:rPr lang="hr-HR" sz="3200" dirty="0"/>
              <a:t> koji se nalaze na obalama ovih jezera.</a:t>
            </a:r>
          </a:p>
          <a:p>
            <a:endParaRPr lang="hr-HR" sz="3200" dirty="0"/>
          </a:p>
          <a:p>
            <a:r>
              <a:rPr lang="hr-HR" sz="3500" dirty="0"/>
              <a:t>Pronađi na karti rijeku </a:t>
            </a:r>
            <a:r>
              <a:rPr lang="hr-HR" sz="3500" b="1" dirty="0">
                <a:solidFill>
                  <a:schemeClr val="accent1">
                    <a:lumMod val="75000"/>
                  </a:schemeClr>
                </a:solidFill>
              </a:rPr>
              <a:t>St. Lawrence (Sv. Lovrijenac)</a:t>
            </a:r>
          </a:p>
        </p:txBody>
      </p:sp>
    </p:spTree>
    <p:extLst>
      <p:ext uri="{BB962C8B-B14F-4D97-AF65-F5344CB8AC3E}">
        <p14:creationId xmlns:p14="http://schemas.microsoft.com/office/powerpoint/2010/main" val="37039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3428" cy="1325563"/>
          </a:xfrm>
        </p:spPr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/>
              <a:t>Ponavljanje</a:t>
            </a:r>
            <a:br>
              <a:rPr lang="hr-HR" b="1" dirty="0"/>
            </a:br>
            <a:br>
              <a:rPr lang="hr-HR" dirty="0"/>
            </a:br>
            <a:r>
              <a:rPr lang="hr-HR" sz="4000" dirty="0"/>
              <a:t>1.</a:t>
            </a:r>
            <a:r>
              <a:rPr lang="hr-HR" sz="4000" b="1" dirty="0"/>
              <a:t>Igra</a:t>
            </a:r>
            <a:r>
              <a:rPr lang="hr-HR" sz="4000" dirty="0"/>
              <a:t> „</a:t>
            </a:r>
            <a:r>
              <a:rPr lang="hr-HR" sz="4000" dirty="0" err="1"/>
              <a:t>memory</a:t>
            </a:r>
            <a:r>
              <a:rPr lang="hr-HR" sz="4000" dirty="0"/>
              <a:t>” o </a:t>
            </a:r>
            <a:r>
              <a:rPr lang="hr-HR" sz="4000" b="1" dirty="0"/>
              <a:t>reljefu Amerike </a:t>
            </a:r>
            <a:r>
              <a:rPr lang="hr-HR" sz="4000" b="1" dirty="0">
                <a:sym typeface="Wingdings" panose="05000000000000000000" pitchFamily="2" charset="2"/>
              </a:rPr>
              <a:t> klikni na poveznicu:</a:t>
            </a:r>
            <a:r>
              <a:rPr lang="hr-HR" sz="4000" b="1" dirty="0"/>
              <a:t> </a:t>
            </a:r>
            <a:r>
              <a:rPr lang="hr-HR" sz="2200" dirty="0">
                <a:hlinkClick r:id="rId2"/>
              </a:rPr>
              <a:t>https://matchthememory.com/shrvoj2?fbclid=IwAR3XR3besz1vB1FsZD1aBwxUGE8nGDNoFeSqmwUDKp5mkLGyz6_DqFWa6pI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(odgovori uz pomoć bilježnice, udžbenika i atlasa</a:t>
            </a:r>
            <a:br>
              <a:rPr lang="hr-HR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zapiši u bilježnicu redni broj pitanja i kratko odgovori)</a:t>
            </a:r>
            <a:endParaRPr lang="hr-HR" dirty="0"/>
          </a:p>
          <a:p>
            <a:pPr marL="0" indent="0">
              <a:buNone/>
            </a:pPr>
            <a:r>
              <a:rPr lang="hr-HR" sz="3200" dirty="0"/>
              <a:t>2. U koju rijeku se ulijeva rijeka Missouri?</a:t>
            </a:r>
          </a:p>
          <a:p>
            <a:pPr marL="0" indent="0">
              <a:buNone/>
            </a:pPr>
            <a:r>
              <a:rPr lang="hr-HR" sz="3200" dirty="0"/>
              <a:t>3. Koja jezera čine Velika jezera?</a:t>
            </a:r>
          </a:p>
          <a:p>
            <a:pPr marL="0" indent="0">
              <a:buNone/>
            </a:pPr>
            <a:r>
              <a:rPr lang="hr-HR" sz="3200" dirty="0"/>
              <a:t>4. Koja rijeka povezuje jezero Ontario i Atlantski ocean?</a:t>
            </a:r>
          </a:p>
          <a:p>
            <a:pPr marL="0" indent="0">
              <a:buNone/>
            </a:pPr>
            <a:r>
              <a:rPr lang="hr-HR" sz="3200" dirty="0"/>
              <a:t>5. Kako se zove jezero u Andama, na granici Bolivije i Perua?</a:t>
            </a:r>
          </a:p>
        </p:txBody>
      </p:sp>
    </p:spTree>
    <p:extLst>
      <p:ext uri="{BB962C8B-B14F-4D97-AF65-F5344CB8AC3E}">
        <p14:creationId xmlns:p14="http://schemas.microsoft.com/office/powerpoint/2010/main" val="5744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/>
          </a:bodyPr>
          <a:lstStyle/>
          <a:p>
            <a:r>
              <a:rPr lang="hr-HR" sz="3600"/>
              <a:t>Odgovori: </a:t>
            </a:r>
            <a:r>
              <a:rPr lang="hr-HR" sz="3600">
                <a:sym typeface="Wingdings" panose="05000000000000000000" pitchFamily="2" charset="2"/>
              </a:rPr>
              <a:t>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99460"/>
            <a:ext cx="11197856" cy="52343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1.-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2. Mississippi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3. Superior (Gornje), Michigan, Huron, Erie, Ontario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4. St. Lawrence (Sveti Lovrijenac)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5. Titicaca</a:t>
            </a:r>
          </a:p>
          <a:p>
            <a:pPr marL="0" indent="0">
              <a:buNone/>
            </a:pP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Domaća zadaća: radna bilježnica</a:t>
            </a:r>
          </a:p>
          <a:p>
            <a:pPr marL="0" indent="0">
              <a:buNone/>
            </a:pPr>
            <a:endParaRPr lang="hr-H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Teams:</a:t>
            </a:r>
          </a:p>
          <a:p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Uslikaj riješeni 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4. zadatak i kartu s rijekama </a:t>
            </a:r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iz radne bilježnice (str. 50.) i pošalji na chat (čavrljanje).</a:t>
            </a:r>
          </a:p>
          <a:p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I pošalji odgovore na sljedeća pitanja:</a:t>
            </a:r>
          </a:p>
          <a:p>
            <a:pPr marL="514350" indent="-514350">
              <a:buAutoNum type="arabicPeriod"/>
            </a:pPr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Što nisi uspio/ uspjela naći na geografskoj karti u atlasu?</a:t>
            </a:r>
          </a:p>
          <a:p>
            <a:pPr marL="514350" indent="-514350">
              <a:buAutoNum type="arabicPeriod"/>
            </a:pPr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Što ti nije jasno?</a:t>
            </a:r>
          </a:p>
          <a:p>
            <a:pPr marL="514350" indent="-514350">
              <a:buAutoNum type="arabicPeriod"/>
            </a:pPr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Koliko ti je trebalo vremena za obradu lekcije o Prirodno-geografskim obilježjima Amerike?</a:t>
            </a:r>
          </a:p>
          <a:p>
            <a:pPr marL="514350" indent="-514350">
              <a:buAutoNum type="arabicPeriod"/>
            </a:pPr>
            <a:endParaRPr lang="hr-HR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90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305241-0F99-45B6-98B2-54AB38CB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Stavite u bilježnice naslov: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Prirodno-geografska obilježja Amerike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BFB6D2-3C5E-48A2-BE23-07B685EB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Pripremite udžbenik: str. 102. -105. i geografski atlas: karte Sjeverne i Južne Amerike</a:t>
            </a:r>
          </a:p>
          <a:p>
            <a:r>
              <a:rPr lang="hr-HR" dirty="0"/>
              <a:t>Uz prezentaciju pratite u 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atlasu</a:t>
            </a:r>
            <a:r>
              <a:rPr lang="hr-HR" dirty="0"/>
              <a:t> planine, gorja i sve što se spominje (javite porukom na </a:t>
            </a:r>
            <a:r>
              <a:rPr lang="hr-HR" dirty="0" err="1"/>
              <a:t>Teamsu</a:t>
            </a:r>
            <a:r>
              <a:rPr lang="hr-HR" dirty="0"/>
              <a:t> ako nešto nećete moći pronaći)</a:t>
            </a:r>
          </a:p>
          <a:p>
            <a:r>
              <a:rPr lang="hr-HR" dirty="0"/>
              <a:t>U bilježnicu </a:t>
            </a:r>
            <a:r>
              <a:rPr lang="hr-HR" b="1" dirty="0"/>
              <a:t>prepiše sve bilješke koje su napisane crnom bojom</a:t>
            </a:r>
            <a:r>
              <a:rPr lang="hr-HR" dirty="0"/>
              <a:t>.</a:t>
            </a:r>
          </a:p>
          <a:p>
            <a:r>
              <a:rPr lang="hr-HR" dirty="0"/>
              <a:t>Zadatak trebate napraviti </a:t>
            </a:r>
            <a:r>
              <a:rPr lang="hr-HR" b="1" dirty="0">
                <a:solidFill>
                  <a:srgbClr val="FF0000"/>
                </a:solidFill>
              </a:rPr>
              <a:t>do sljedećeg ponedjeljka, 6. travnja 2020.</a:t>
            </a:r>
          </a:p>
        </p:txBody>
      </p:sp>
    </p:spTree>
    <p:extLst>
      <p:ext uri="{BB962C8B-B14F-4D97-AF65-F5344CB8AC3E}">
        <p14:creationId xmlns:p14="http://schemas.microsoft.com/office/powerpoint/2010/main" val="41165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hr-HR" sz="3200" b="1" dirty="0"/>
              <a:t>Kanadski štit</a:t>
            </a:r>
            <a:r>
              <a:rPr lang="hr-HR" sz="3200" dirty="0"/>
              <a:t> –</a:t>
            </a:r>
          </a:p>
          <a:p>
            <a:pPr marL="0" lvl="0" indent="0">
              <a:buNone/>
            </a:pPr>
            <a:r>
              <a:rPr lang="hr-HR" sz="3200" dirty="0"/>
              <a:t> -oko Hudsonovog zaljeva</a:t>
            </a:r>
          </a:p>
          <a:p>
            <a:pPr marL="0" lvl="0" indent="0">
              <a:buNone/>
            </a:pPr>
            <a:r>
              <a:rPr lang="hr-HR" sz="3200" dirty="0"/>
              <a:t>- najstariji dio američkog kopna</a:t>
            </a:r>
          </a:p>
          <a:p>
            <a:pPr marL="0" lvl="0" indent="0">
              <a:buNone/>
            </a:pPr>
            <a:r>
              <a:rPr lang="hr-HR" sz="3200" dirty="0"/>
              <a:t>- bogatstvo ruda</a:t>
            </a:r>
          </a:p>
          <a:p>
            <a:endParaRPr lang="hr-HR" dirty="0"/>
          </a:p>
        </p:txBody>
      </p:sp>
      <p:pic>
        <p:nvPicPr>
          <p:cNvPr id="1026" name="Picture 2" descr="Slikovni rezultat za north america sh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6259" r="546" b="12745"/>
          <a:stretch/>
        </p:blipFill>
        <p:spPr bwMode="auto">
          <a:xfrm>
            <a:off x="6367737" y="525509"/>
            <a:ext cx="5486400" cy="35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654967" y="1825625"/>
            <a:ext cx="552758" cy="446456"/>
          </a:xfrm>
          <a:prstGeom prst="rect">
            <a:avLst/>
          </a:prstGeom>
          <a:solidFill>
            <a:srgbClr val="746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4384110" y="2137144"/>
            <a:ext cx="3382027" cy="98183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Slikovni rezultat za oil canadian">
            <a:extLst>
              <a:ext uri="{FF2B5EF4-FFF2-40B4-BE49-F238E27FC236}">
                <a16:creationId xmlns:a16="http://schemas.microsoft.com/office/drawing/2014/main" id="{BBBA2701-1284-4AE9-9C6A-E85B3811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6" y="4255417"/>
            <a:ext cx="5153301" cy="25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lvl="0" indent="0">
              <a:buNone/>
            </a:pPr>
            <a:r>
              <a:rPr lang="hr-HR" b="1" dirty="0"/>
              <a:t>2</a:t>
            </a:r>
            <a:r>
              <a:rPr lang="hr-HR" sz="3200" b="1" dirty="0"/>
              <a:t>. Staro gorje </a:t>
            </a:r>
            <a:r>
              <a:rPr lang="hr-HR" sz="3200" dirty="0"/>
              <a:t>(na istoku) </a:t>
            </a:r>
          </a:p>
          <a:p>
            <a:r>
              <a:rPr lang="hr-HR" sz="3200" dirty="0"/>
              <a:t> </a:t>
            </a:r>
            <a:r>
              <a:rPr lang="hr-HR" sz="3200" dirty="0" err="1"/>
              <a:t>Appalachian</a:t>
            </a:r>
            <a:r>
              <a:rPr lang="hr-HR" sz="3200" dirty="0"/>
              <a:t>, Gvajansko i Brazilsko visočje</a:t>
            </a:r>
          </a:p>
          <a:p>
            <a:r>
              <a:rPr lang="hr-HR" sz="3200" dirty="0"/>
              <a:t>bogato rudama</a:t>
            </a:r>
          </a:p>
          <a:p>
            <a:r>
              <a:rPr lang="hr-HR" sz="3200" dirty="0"/>
              <a:t>visoravan Patagonija</a:t>
            </a:r>
          </a:p>
          <a:p>
            <a:endParaRPr lang="hr-HR" sz="3200" dirty="0"/>
          </a:p>
          <a:p>
            <a:r>
              <a:rPr lang="hr-HR" sz="3200" dirty="0">
                <a:solidFill>
                  <a:schemeClr val="accent4">
                    <a:lumMod val="50000"/>
                  </a:schemeClr>
                </a:solidFill>
              </a:rPr>
              <a:t>Pronađi gorje </a:t>
            </a:r>
            <a:r>
              <a:rPr lang="hr-HR" sz="3200" b="1" dirty="0" err="1">
                <a:solidFill>
                  <a:schemeClr val="accent4">
                    <a:lumMod val="50000"/>
                  </a:schemeClr>
                </a:solidFill>
              </a:rPr>
              <a:t>Appalachian</a:t>
            </a:r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3200" dirty="0">
                <a:solidFill>
                  <a:schemeClr val="accent4">
                    <a:lumMod val="50000"/>
                  </a:schemeClr>
                </a:solidFill>
              </a:rPr>
              <a:t>na karti</a:t>
            </a:r>
          </a:p>
          <a:p>
            <a:pPr marL="0" indent="0">
              <a:buNone/>
            </a:pPr>
            <a:r>
              <a:rPr lang="hr-HR" sz="3200" dirty="0">
                <a:solidFill>
                  <a:schemeClr val="accent4">
                    <a:lumMod val="50000"/>
                  </a:schemeClr>
                </a:solidFill>
              </a:rPr>
              <a:t> Sjeverne Amerike </a:t>
            </a:r>
            <a:r>
              <a:rPr lang="hr-HR" sz="32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r-HR" sz="32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3200" dirty="0">
                <a:solidFill>
                  <a:schemeClr val="accent4">
                    <a:lumMod val="50000"/>
                  </a:schemeClr>
                </a:solidFill>
              </a:rPr>
              <a:t>(uz Atlantski ocean, </a:t>
            </a:r>
            <a:r>
              <a:rPr lang="hr-HR" sz="3200" dirty="0" err="1">
                <a:solidFill>
                  <a:schemeClr val="accent4">
                    <a:lumMod val="50000"/>
                  </a:schemeClr>
                </a:solidFill>
              </a:rPr>
              <a:t>Sj</a:t>
            </a:r>
            <a:r>
              <a:rPr lang="hr-HR" sz="3200" dirty="0">
                <a:solidFill>
                  <a:schemeClr val="accent4">
                    <a:lumMod val="50000"/>
                  </a:schemeClr>
                </a:solidFill>
              </a:rPr>
              <a:t>. Amerika)</a:t>
            </a:r>
          </a:p>
          <a:p>
            <a:pPr marL="0" indent="0">
              <a:buNone/>
            </a:pPr>
            <a:r>
              <a:rPr lang="hr-HR" sz="3200" dirty="0"/>
              <a:t> </a:t>
            </a:r>
          </a:p>
          <a:p>
            <a:endParaRPr lang="hr-HR" dirty="0"/>
          </a:p>
        </p:txBody>
      </p:sp>
      <p:pic>
        <p:nvPicPr>
          <p:cNvPr id="2054" name="Picture 6" descr="Slikovni rezultat za appalachian 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13" y="1875021"/>
            <a:ext cx="4986415" cy="46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4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1155331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14885" r="6895" b="3256"/>
          <a:stretch/>
        </p:blipFill>
        <p:spPr bwMode="auto">
          <a:xfrm>
            <a:off x="8006317" y="365125"/>
            <a:ext cx="3763926" cy="56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974651" y="1861274"/>
            <a:ext cx="57025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r-HR" sz="3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hr-HR" sz="3200" dirty="0">
                <a:solidFill>
                  <a:schemeClr val="accent4">
                    <a:lumMod val="50000"/>
                  </a:schemeClr>
                </a:solidFill>
              </a:rPr>
              <a:t>Pronađi na karti</a:t>
            </a:r>
          </a:p>
          <a:p>
            <a:r>
              <a:rPr lang="hr-HR" sz="3200" dirty="0">
                <a:solidFill>
                  <a:schemeClr val="accent1"/>
                </a:solidFill>
              </a:rPr>
              <a:t>Gvajansko gorje</a:t>
            </a:r>
          </a:p>
          <a:p>
            <a:r>
              <a:rPr lang="hr-HR" sz="3200" dirty="0">
                <a:solidFill>
                  <a:schemeClr val="accent4">
                    <a:lumMod val="75000"/>
                  </a:schemeClr>
                </a:solidFill>
              </a:rPr>
              <a:t>Brazilsko gorje (visočje) </a:t>
            </a: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Patagoniju</a:t>
            </a:r>
          </a:p>
          <a:p>
            <a:r>
              <a:rPr lang="hr-HR" sz="3200" dirty="0">
                <a:solidFill>
                  <a:schemeClr val="accent4">
                    <a:lumMod val="50000"/>
                  </a:schemeClr>
                </a:solidFill>
              </a:rPr>
              <a:t>(uz Atlantski ocean, J. Amerika)</a:t>
            </a:r>
          </a:p>
        </p:txBody>
      </p:sp>
      <p:sp>
        <p:nvSpPr>
          <p:cNvPr id="5" name="Strelica: desno 4"/>
          <p:cNvSpPr/>
          <p:nvPr/>
        </p:nvSpPr>
        <p:spPr>
          <a:xfrm rot="20497553">
            <a:off x="4370260" y="1965586"/>
            <a:ext cx="5164267" cy="20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Strelica: desno 6"/>
          <p:cNvSpPr/>
          <p:nvPr/>
        </p:nvSpPr>
        <p:spPr>
          <a:xfrm rot="20952797">
            <a:off x="5214181" y="2692477"/>
            <a:ext cx="5172805" cy="35653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/>
          <p:cNvSpPr/>
          <p:nvPr/>
        </p:nvSpPr>
        <p:spPr>
          <a:xfrm rot="585688">
            <a:off x="3429471" y="4354482"/>
            <a:ext cx="5403046" cy="268274"/>
          </a:xfrm>
          <a:prstGeom prst="rightArrow">
            <a:avLst>
              <a:gd name="adj1" fmla="val 2261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72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38200" y="308344"/>
            <a:ext cx="10515600" cy="5678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903767"/>
            <a:ext cx="10985205" cy="5273196"/>
          </a:xfrm>
        </p:spPr>
        <p:txBody>
          <a:bodyPr/>
          <a:lstStyle/>
          <a:p>
            <a:pPr marL="0" lvl="0" indent="0">
              <a:buNone/>
            </a:pPr>
            <a:r>
              <a:rPr lang="hr-HR" sz="3200" b="1" dirty="0"/>
              <a:t>3. Mlado gorje</a:t>
            </a:r>
            <a:r>
              <a:rPr lang="hr-HR" sz="3200" dirty="0"/>
              <a:t> (na zapadu) </a:t>
            </a:r>
          </a:p>
          <a:p>
            <a:r>
              <a:rPr lang="hr-HR" sz="3200" b="1" dirty="0"/>
              <a:t> Kordiljeri</a:t>
            </a:r>
            <a:r>
              <a:rPr lang="hr-HR" sz="3200" dirty="0"/>
              <a:t> (Južnoj Americi nazivaju se </a:t>
            </a:r>
            <a:r>
              <a:rPr lang="hr-HR" sz="3200" b="1" dirty="0"/>
              <a:t>Ande</a:t>
            </a:r>
            <a:r>
              <a:rPr lang="hr-HR" sz="3200" dirty="0"/>
              <a:t>)</a:t>
            </a:r>
          </a:p>
          <a:p>
            <a:r>
              <a:rPr lang="hr-HR" sz="3200" dirty="0"/>
              <a:t>      </a:t>
            </a:r>
            <a:r>
              <a:rPr lang="hr-HR" sz="3200" b="1" dirty="0"/>
              <a:t>Rocky Mountains</a:t>
            </a:r>
            <a:r>
              <a:rPr lang="hr-HR" sz="3200" dirty="0"/>
              <a:t> ili </a:t>
            </a:r>
            <a:r>
              <a:rPr lang="hr-HR" sz="3200" b="1" dirty="0"/>
              <a:t>Stjenjak</a:t>
            </a:r>
            <a:r>
              <a:rPr lang="hr-HR" sz="3200" dirty="0"/>
              <a:t> – dio </a:t>
            </a:r>
            <a:r>
              <a:rPr lang="hr-HR" sz="3200" dirty="0" err="1"/>
              <a:t>Kordiljera</a:t>
            </a:r>
            <a:endParaRPr lang="hr-HR" sz="3200" dirty="0"/>
          </a:p>
          <a:p>
            <a:endParaRPr lang="hr-HR" dirty="0"/>
          </a:p>
        </p:txBody>
      </p:sp>
      <p:pic>
        <p:nvPicPr>
          <p:cNvPr id="4100" name="Picture 4" descr="Slikovni rezultat za rocky mounta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44" r="-6923" b="42729"/>
          <a:stretch/>
        </p:blipFill>
        <p:spPr bwMode="auto">
          <a:xfrm>
            <a:off x="1626781" y="2796363"/>
            <a:ext cx="9889502" cy="30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6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 </a:t>
            </a:r>
            <a:r>
              <a:rPr lang="hr-HR" i="1" u="sng" dirty="0"/>
              <a:t>Najveći vrhovi u Americi</a:t>
            </a:r>
            <a:r>
              <a:rPr lang="hr-HR" dirty="0"/>
              <a:t>: 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(pronađi visinu najviših vrhova u udžbeniku na str. 103.)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/>
              <a:t> Mt McKinley (______ m ) – Sjeverna Amerika</a:t>
            </a:r>
          </a:p>
          <a:p>
            <a:r>
              <a:rPr lang="hr-HR" dirty="0"/>
              <a:t>Aconcagua (______ m) – Južna Amerika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024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česti vulkani i potresi</a:t>
            </a:r>
          </a:p>
          <a:p>
            <a:r>
              <a:rPr lang="hr-HR" dirty="0"/>
              <a:t> smicanje i podvlačenje </a:t>
            </a:r>
          </a:p>
          <a:p>
            <a:r>
              <a:rPr lang="hr-HR" dirty="0"/>
              <a:t> gejziri (izvori vruće vode u obliku </a:t>
            </a:r>
          </a:p>
          <a:p>
            <a:pPr marL="0" indent="0">
              <a:buNone/>
            </a:pPr>
            <a:r>
              <a:rPr lang="hr-HR"/>
              <a:t>                 vodoskoka</a:t>
            </a:r>
            <a:r>
              <a:rPr lang="hr-HR" dirty="0"/>
              <a:t>)</a:t>
            </a:r>
          </a:p>
          <a:p>
            <a:r>
              <a:rPr lang="hr-HR" dirty="0"/>
              <a:t>najviše gejzira ima u  </a:t>
            </a:r>
            <a:r>
              <a:rPr lang="hr-HR" b="1" dirty="0"/>
              <a:t>NP </a:t>
            </a:r>
            <a:r>
              <a:rPr lang="hr-HR" b="1" dirty="0" err="1"/>
              <a:t>Yellowstone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95" y="-1"/>
            <a:ext cx="5140841" cy="68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5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10363"/>
            <a:ext cx="10515600" cy="16480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b="1" dirty="0"/>
          </a:p>
          <a:p>
            <a:r>
              <a:rPr lang="hr-HR" dirty="0"/>
              <a:t>depresija – </a:t>
            </a:r>
            <a:r>
              <a:rPr lang="hr-HR" b="1" dirty="0" err="1"/>
              <a:t>Death</a:t>
            </a:r>
            <a:r>
              <a:rPr lang="hr-HR" b="1" dirty="0"/>
              <a:t> </a:t>
            </a:r>
            <a:r>
              <a:rPr lang="hr-HR" b="1" dirty="0" err="1"/>
              <a:t>Valley</a:t>
            </a:r>
            <a:r>
              <a:rPr lang="hr-HR" dirty="0"/>
              <a:t> –</a:t>
            </a:r>
          </a:p>
          <a:p>
            <a:pPr marL="0" indent="0">
              <a:buNone/>
            </a:pPr>
            <a:r>
              <a:rPr lang="hr-HR" dirty="0"/>
              <a:t>- najniža točka Amerike (– 89m)</a:t>
            </a:r>
          </a:p>
          <a:p>
            <a:pPr marL="0" indent="0">
              <a:buNone/>
            </a:pPr>
            <a:r>
              <a:rPr lang="hr-HR" dirty="0"/>
              <a:t>- nalazi se blizu Las </a:t>
            </a:r>
            <a:r>
              <a:rPr lang="hr-HR" dirty="0" err="1"/>
              <a:t>Vegasa</a:t>
            </a:r>
            <a:r>
              <a:rPr lang="hr-HR" dirty="0"/>
              <a:t> (SAD)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126" name="Picture 6" descr="Slikovni rezultat za death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62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709</Words>
  <Application>Microsoft Office PowerPoint</Application>
  <PresentationFormat>Široki zaslon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Prirodno-geografska obilježja Amerike</vt:lpstr>
      <vt:lpstr>Stavite u bilježnice naslov: Prirodno-geografska obilježja Amerike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Amazona</vt:lpstr>
      <vt:lpstr>Rijeke i jezera Amerike</vt:lpstr>
      <vt:lpstr>Zadatak 1. Na popisu su 24 rijeke, pronađi ih najmanje 10 na geografskoj karti u atlasu.   i zapiši u bilježnicu imena rijeka i za svaku navedi gdje se ulijeva (druga rijeka, jezero, morski zaljev ili more ) </vt:lpstr>
      <vt:lpstr>Zadatak 2. </vt:lpstr>
      <vt:lpstr>Izborni zadatak 3. (nije obavezan)  </vt:lpstr>
      <vt:lpstr> Ponavljanje  1.Igra „memory” o reljefu Amerike  klikni na poveznicu: https://matchthememory.com/shrvoj2?fbclid=IwAR3XR3besz1vB1FsZD1aBwxUGE8nGDNoFeSqmwUDKp5mkLGyz6_DqFWa6pI</vt:lpstr>
      <vt:lpstr>Odgovori: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Prirodno-geografska obilježja Amerike</dc:title>
  <dc:creator>Marina Periša</dc:creator>
  <cp:lastModifiedBy>Marina Periša</cp:lastModifiedBy>
  <cp:revision>2</cp:revision>
  <dcterms:created xsi:type="dcterms:W3CDTF">2020-03-31T07:48:25Z</dcterms:created>
  <dcterms:modified xsi:type="dcterms:W3CDTF">2020-03-31T08:00:08Z</dcterms:modified>
</cp:coreProperties>
</file>