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76" r:id="rId8"/>
    <p:sldId id="264" r:id="rId9"/>
    <p:sldId id="265" r:id="rId10"/>
    <p:sldId id="277" r:id="rId11"/>
    <p:sldId id="256" r:id="rId12"/>
    <p:sldId id="278" r:id="rId13"/>
    <p:sldId id="261" r:id="rId14"/>
    <p:sldId id="266" r:id="rId15"/>
    <p:sldId id="275" r:id="rId16"/>
    <p:sldId id="272" r:id="rId17"/>
    <p:sldId id="274" r:id="rId18"/>
    <p:sldId id="267" r:id="rId19"/>
    <p:sldId id="268" r:id="rId20"/>
    <p:sldId id="269" r:id="rId21"/>
    <p:sldId id="273" r:id="rId22"/>
    <p:sldId id="270" r:id="rId23"/>
    <p:sldId id="271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9" autoAdjust="0"/>
    <p:restoredTop sz="94660"/>
  </p:normalViewPr>
  <p:slideViewPr>
    <p:cSldViewPr snapToGrid="0">
      <p:cViewPr>
        <p:scale>
          <a:sx n="100" d="100"/>
          <a:sy n="100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72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12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7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1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8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7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63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400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40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8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2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603A-BAC1-47A9-914E-5FFF85C2FEF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8A3D-FA2B-4F39-BD11-7827524B7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68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879279/geografija/primorska-hrvatska-fli%c5%a1-i-zarav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 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Koliko vrsta stijena postoji na Zemlji</a:t>
            </a:r>
            <a:r>
              <a:rPr lang="hr-HR" dirty="0" smtClean="0"/>
              <a:t>? (Klikni na odgovor)</a:t>
            </a:r>
            <a:endParaRPr lang="hr-HR" dirty="0" smtClean="0"/>
          </a:p>
          <a:p>
            <a:r>
              <a:rPr lang="hr-HR" dirty="0" smtClean="0">
                <a:solidFill>
                  <a:schemeClr val="tx2"/>
                </a:solidFill>
                <a:hlinkClick r:id="rId2" action="ppaction://hlinksldjump"/>
              </a:rPr>
              <a:t>A) 3</a:t>
            </a: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  <a:hlinkClick r:id="rId3" action="ppaction://hlinksldjump"/>
              </a:rPr>
              <a:t>B) 5</a:t>
            </a:r>
            <a:endParaRPr lang="hr-HR" dirty="0" smtClean="0">
              <a:solidFill>
                <a:schemeClr val="tx2"/>
              </a:solidFill>
              <a:hlinkClick r:id="rId3" action="ppaction://hlinksldjump"/>
            </a:endParaRPr>
          </a:p>
          <a:p>
            <a:r>
              <a:rPr lang="hr-HR" dirty="0" smtClean="0">
                <a:solidFill>
                  <a:schemeClr val="tx2"/>
                </a:solidFill>
                <a:hlinkClick r:id="rId3" action="ppaction://hlinksldjump"/>
              </a:rPr>
              <a:t>C) 8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09133" y="990600"/>
            <a:ext cx="241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ym typeface="Wingdings" panose="05000000000000000000" pitchFamily="2" charset="2"/>
              </a:rPr>
              <a:t> Točno!</a:t>
            </a:r>
            <a:endParaRPr lang="hr-HR" sz="4000" b="1" dirty="0"/>
          </a:p>
        </p:txBody>
      </p:sp>
      <p:sp>
        <p:nvSpPr>
          <p:cNvPr id="3" name="Strelica udesno 2"/>
          <p:cNvSpPr/>
          <p:nvPr/>
        </p:nvSpPr>
        <p:spPr>
          <a:xfrm>
            <a:off x="3522133" y="2429933"/>
            <a:ext cx="2667000" cy="146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3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38125"/>
            <a:ext cx="12172950" cy="63817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0949" y="3880712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bg2"/>
                </a:solidFill>
              </a:rPr>
              <a:t>RELJEF PRIMORSKE HRVATSKE</a:t>
            </a:r>
            <a:endParaRPr lang="hr-HR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Zapiši u bilježnicu naslov </a:t>
            </a:r>
            <a:r>
              <a:rPr lang="hr-HR" sz="3600" u="sng" dirty="0" smtClean="0">
                <a:solidFill>
                  <a:schemeClr val="accent6">
                    <a:lumMod val="50000"/>
                  </a:schemeClr>
                </a:solidFill>
              </a:rPr>
              <a:t>„ Reljef Primorske Hrvatske”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Otvori u geografskom atlasu kartu Primorske Hrvatske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Otvori u udžbeniku lekciju: Reljef Primorske Hrvatske</a:t>
            </a:r>
          </a:p>
          <a:p>
            <a:endParaRPr lang="hr-HR" dirty="0"/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Iz prezentacije prepiši u bilježnicu samo one natuknice koje su napisane </a:t>
            </a:r>
            <a:r>
              <a:rPr lang="hr-HR" dirty="0" smtClean="0"/>
              <a:t>crnim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slovima.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8227" y="3994351"/>
            <a:ext cx="6445013" cy="82688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7272" y="362585"/>
            <a:ext cx="10874128" cy="4351338"/>
          </a:xfrm>
        </p:spPr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 Primorskoj Hrvatskoj prevladavaju taložne (sedimentne) stijene koje se nazivaju </a:t>
            </a:r>
            <a:r>
              <a:rPr lang="hr-HR" b="1" dirty="0" smtClean="0"/>
              <a:t>vapnenci i dolomiti</a:t>
            </a:r>
          </a:p>
          <a:p>
            <a:r>
              <a:rPr lang="hr-HR" dirty="0" smtClean="0"/>
              <a:t>otapanjem vapnenca i dolomita nastaje </a:t>
            </a:r>
            <a:r>
              <a:rPr lang="hr-HR" b="1" dirty="0" smtClean="0"/>
              <a:t>krški reljef</a:t>
            </a:r>
          </a:p>
          <a:p>
            <a:endParaRPr lang="hr-HR" dirty="0"/>
          </a:p>
        </p:txBody>
      </p:sp>
      <p:pic>
        <p:nvPicPr>
          <p:cNvPr id="2054" name="Picture 6" descr="http://os-grohote-solta.skole.hr/upload/os-grohote-solta/images/newsimg/900/Image/biokovo-ponikva-AE_RE08_-_ko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4" y="2299449"/>
            <a:ext cx="4039376" cy="35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s-grohote-solta.skole.hr/upload/os-grohote-solta/images/newsimg/900/Image/30__velebit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2319" r="11499"/>
          <a:stretch/>
        </p:blipFill>
        <p:spPr bwMode="auto">
          <a:xfrm>
            <a:off x="4495799" y="2254068"/>
            <a:ext cx="4000501" cy="34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s-grohote-solta.skole.hr/upload/os-grohote-solta/images/newsimg/900/Image/40_rebraste_skra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82" y="2951825"/>
            <a:ext cx="3429198" cy="27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327272" y="3185159"/>
            <a:ext cx="1981200" cy="71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chemeClr val="bg2"/>
                </a:solidFill>
              </a:rPr>
              <a:t>ponikva</a:t>
            </a:r>
            <a:endParaRPr lang="hr-HR" sz="4000" b="1" dirty="0">
              <a:solidFill>
                <a:schemeClr val="bg2"/>
              </a:solidFill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4514849" y="5095135"/>
            <a:ext cx="1981200" cy="71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/>
              <a:t>kamenica</a:t>
            </a:r>
            <a:endParaRPr lang="hr-HR" sz="4000" b="1" dirty="0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8625840" y="2951825"/>
            <a:ext cx="1981200" cy="71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/>
              <a:t>škrape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6372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6260" y="-60167"/>
            <a:ext cx="10797540" cy="116776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6"/>
                </a:solidFill>
              </a:rPr>
              <a:t>Pročitaj u udžbeniku odlomak „Površinski krški oblici” na 84. strani.  </a:t>
            </a:r>
            <a:endParaRPr lang="hr-HR" sz="2800" b="1" dirty="0">
              <a:solidFill>
                <a:schemeClr val="accent6"/>
              </a:solidFill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697230" y="1381916"/>
            <a:ext cx="10515600" cy="74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p</a:t>
            </a:r>
            <a:r>
              <a:rPr lang="hr-HR" b="1" dirty="0" smtClean="0"/>
              <a:t>olja u kršu, kršne zaravni, </a:t>
            </a:r>
            <a:r>
              <a:rPr lang="hr-HR" b="1" dirty="0" err="1" smtClean="0"/>
              <a:t>flišna</a:t>
            </a:r>
            <a:r>
              <a:rPr lang="hr-HR" b="1" dirty="0" smtClean="0"/>
              <a:t> pobrđa i </a:t>
            </a:r>
            <a:r>
              <a:rPr lang="hr-HR" b="1" dirty="0" err="1" smtClean="0"/>
              <a:t>flišne</a:t>
            </a:r>
            <a:r>
              <a:rPr lang="hr-HR" b="1" dirty="0" smtClean="0"/>
              <a:t> udoline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697230" y="826372"/>
            <a:ext cx="10515600" cy="74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Navedi površinske krške oblike.</a:t>
            </a:r>
            <a:endParaRPr lang="hr-HR" dirty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803910" y="4658998"/>
            <a:ext cx="10515600" cy="74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accent6"/>
                </a:solidFill>
              </a:rPr>
              <a:t>Što je </a:t>
            </a:r>
            <a:r>
              <a:rPr lang="hr-HR" dirty="0" err="1" smtClean="0">
                <a:solidFill>
                  <a:schemeClr val="accent6"/>
                </a:solidFill>
              </a:rPr>
              <a:t>fliš</a:t>
            </a:r>
            <a:r>
              <a:rPr lang="hr-HR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697230" y="5308284"/>
            <a:ext cx="10515600" cy="74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 smtClean="0"/>
              <a:t>Fliš</a:t>
            </a:r>
            <a:r>
              <a:rPr lang="hr-HR" dirty="0" smtClean="0"/>
              <a:t> je nepropusna sedimentna stijena.</a:t>
            </a:r>
            <a:endParaRPr lang="hr-HR" dirty="0"/>
          </a:p>
        </p:txBody>
      </p:sp>
      <p:pic>
        <p:nvPicPr>
          <p:cNvPr id="4098" name="Picture 2" descr="Slikovni rezultat za imotsko po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" y="1964710"/>
            <a:ext cx="4876931" cy="26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pkrka.hr/upload/stranice/2019/11/2019-11-27/490/3kakojesvepoelokanj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34" y="1898276"/>
            <a:ext cx="3978275" cy="26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2640078" y="2576075"/>
            <a:ext cx="1981200" cy="71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/>
              <a:t>polje u kršu</a:t>
            </a:r>
            <a:endParaRPr lang="hr-HR" sz="2800" b="1" dirty="0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255705" y="2225593"/>
            <a:ext cx="2705488" cy="71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chemeClr val="bg2"/>
                </a:solidFill>
              </a:rPr>
              <a:t>k</a:t>
            </a:r>
            <a:r>
              <a:rPr lang="hr-HR" sz="2800" b="1" dirty="0" smtClean="0">
                <a:solidFill>
                  <a:schemeClr val="bg2"/>
                </a:solidFill>
              </a:rPr>
              <a:t>rška zaravan</a:t>
            </a:r>
            <a:endParaRPr lang="hr-HR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/>
                </a:solidFill>
              </a:rPr>
              <a:t>Igra! </a:t>
            </a:r>
            <a:r>
              <a:rPr lang="hr-HR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accent6"/>
                </a:solidFill>
              </a:rPr>
              <a:t>Otvori geografsku kartu Primorske Hrvatske u atlasu i klikni na link</a:t>
            </a:r>
            <a:r>
              <a:rPr lang="hr-HR" dirty="0" smtClean="0">
                <a:solidFill>
                  <a:schemeClr val="accent6"/>
                </a:solidFill>
              </a:rPr>
              <a:t>!:</a:t>
            </a:r>
            <a:endParaRPr lang="hr-HR" dirty="0" smtClean="0">
              <a:solidFill>
                <a:schemeClr val="accent6"/>
              </a:solidFill>
              <a:hlinkClick r:id="rId2"/>
            </a:endParaRPr>
          </a:p>
          <a:p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wordwall.net/hr/resource/879279/geografija/primorska-hrvatska-fli%c5%a1-i-zaravni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9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08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6"/>
                </a:solidFill>
              </a:rPr>
              <a:t>Polja u kršu:  </a:t>
            </a:r>
            <a:r>
              <a:rPr lang="hr-HR" sz="4900" b="1" dirty="0" smtClean="0">
                <a:solidFill>
                  <a:schemeClr val="accent6"/>
                </a:solidFill>
              </a:rPr>
              <a:t>Imotsko polje </a:t>
            </a:r>
            <a:r>
              <a:rPr lang="hr-HR" dirty="0" smtClean="0">
                <a:solidFill>
                  <a:schemeClr val="accent6"/>
                </a:solidFill>
              </a:rPr>
              <a:t>(pronađi u atlasu)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Slikovni rezultat za imotsko po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3" y="946213"/>
            <a:ext cx="10995025" cy="59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34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133" y="1973791"/>
            <a:ext cx="3064933" cy="1325563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6"/>
                </a:solidFill>
              </a:rPr>
              <a:t>Polja u kršu: </a:t>
            </a:r>
            <a:r>
              <a:rPr lang="hr-HR" sz="4000" b="1" dirty="0" smtClean="0">
                <a:solidFill>
                  <a:schemeClr val="accent6"/>
                </a:solidFill>
              </a:rPr>
              <a:t>Sinjsko u polje </a:t>
            </a:r>
            <a:r>
              <a:rPr lang="hr-HR" sz="3600" dirty="0" smtClean="0">
                <a:solidFill>
                  <a:schemeClr val="accent6"/>
                </a:solidFill>
              </a:rPr>
              <a:t>(pronađi u atlasu, koja rijeka teče kroz Sinjsko polje?)</a:t>
            </a:r>
            <a:endParaRPr lang="hr-HR" sz="3600" dirty="0">
              <a:solidFill>
                <a:schemeClr val="accent6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200" y="284427"/>
            <a:ext cx="7845425" cy="58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dina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21690" r="-903" b="19514"/>
          <a:stretch/>
        </p:blipFill>
        <p:spPr bwMode="auto">
          <a:xfrm>
            <a:off x="446315" y="1820092"/>
            <a:ext cx="11786908" cy="3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6315" y="486276"/>
            <a:ext cx="11824064" cy="5478327"/>
          </a:xfrm>
        </p:spPr>
        <p:txBody>
          <a:bodyPr>
            <a:normAutofit/>
          </a:bodyPr>
          <a:lstStyle/>
          <a:p>
            <a:r>
              <a:rPr lang="hr-HR" dirty="0"/>
              <a:t>s</a:t>
            </a:r>
            <a:r>
              <a:rPr lang="hr-HR" dirty="0" smtClean="0"/>
              <a:t>ve planine u Hrvatskoj (u primorskom i gorskom dijelu) pripadaju planinskom lancu koji nazivamo </a:t>
            </a:r>
            <a:r>
              <a:rPr lang="hr-HR" b="1" dirty="0" smtClean="0"/>
              <a:t>Dinaridi</a:t>
            </a:r>
          </a:p>
          <a:p>
            <a:r>
              <a:rPr lang="hr-HR" dirty="0" smtClean="0"/>
              <a:t>Dinara je najviša planina, stoga je ovaj planinski lanac dobio ime po njoj</a:t>
            </a:r>
          </a:p>
          <a:p>
            <a:pPr marL="0" indent="0">
              <a:buNone/>
            </a:pP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Pronađi na geografskoj karti </a:t>
            </a:r>
            <a:r>
              <a:rPr lang="hr-HR" b="1" dirty="0" smtClean="0">
                <a:solidFill>
                  <a:schemeClr val="bg1"/>
                </a:solidFill>
              </a:rPr>
              <a:t>Dinaru, Velebit, Učku, Mosor, Biokovo i Snježnicu</a:t>
            </a:r>
            <a:r>
              <a:rPr lang="hr-HR" dirty="0" smtClean="0">
                <a:solidFill>
                  <a:schemeClr val="bg1"/>
                </a:solidFill>
              </a:rPr>
              <a:t>. Poredaj ove planine prema visini – u bilježnicu prvo zapiši ime najviše planine i zatim nastavi redom, uz svaku planinu zapiši visinu najvišeg vrha.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3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704" t="26326"/>
          <a:stretch/>
        </p:blipFill>
        <p:spPr>
          <a:xfrm>
            <a:off x="618308" y="931817"/>
            <a:ext cx="11278441" cy="524514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/>
                </a:solidFill>
              </a:rPr>
              <a:t>Obalni reljef i podmorje Jadranskog mora</a:t>
            </a:r>
            <a:endParaRPr lang="hr-HR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67474" y="12160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Što uočavaš za Jadransko more?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 rot="1481111">
            <a:off x="5509326" y="2665609"/>
            <a:ext cx="2046514" cy="801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54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4800" b="1" dirty="0" smtClean="0"/>
              <a:t>Točno! </a:t>
            </a:r>
            <a:r>
              <a:rPr lang="hr-HR" sz="4800" dirty="0" smtClean="0">
                <a:sym typeface="Wingdings" panose="05000000000000000000" pitchFamily="2" charset="2"/>
              </a:rPr>
              <a:t></a:t>
            </a:r>
            <a:endParaRPr lang="hr-HR" sz="4800" dirty="0" smtClean="0"/>
          </a:p>
          <a:p>
            <a:r>
              <a:rPr lang="hr-HR" dirty="0" smtClean="0"/>
              <a:t>Na Zemlji postoje tri vrste stijena prema postanku, vulkanske, taložne i preobražene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sz="2000" dirty="0" smtClean="0">
                <a:solidFill>
                  <a:schemeClr val="accent1"/>
                </a:solidFill>
              </a:rPr>
              <a:t>Klikni na strelicu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Strelica udesno 4">
            <a:hlinkClick r:id="rId2" action="ppaction://hlinksldjump"/>
          </p:cNvPr>
          <p:cNvSpPr/>
          <p:nvPr/>
        </p:nvSpPr>
        <p:spPr>
          <a:xfrm>
            <a:off x="2757230" y="4063275"/>
            <a:ext cx="2020389" cy="9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3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9800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/>
                </a:solidFill>
              </a:rPr>
              <a:t>Uz pomoć teksta u udžbeniku na str. 85 prepiši i dopuni rečenice:</a:t>
            </a:r>
            <a:endParaRPr lang="hr-HR" sz="3200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388533"/>
            <a:ext cx="10874829" cy="4788430"/>
          </a:xfrm>
        </p:spPr>
        <p:txBody>
          <a:bodyPr/>
          <a:lstStyle/>
          <a:p>
            <a:r>
              <a:rPr lang="hr-HR" dirty="0" smtClean="0"/>
              <a:t>obala Jadranskog mora oblikovana je prije __________ godina, nakon posljednjeg ________ doba</a:t>
            </a:r>
          </a:p>
          <a:p>
            <a:r>
              <a:rPr lang="hr-HR" dirty="0" smtClean="0"/>
              <a:t>razina Jadranskog mora se je podigla za ____ metara</a:t>
            </a:r>
          </a:p>
          <a:p>
            <a:r>
              <a:rPr lang="hr-HR" dirty="0" smtClean="0"/>
              <a:t>podizanje morske razine i plavljenje kopna naziva se </a:t>
            </a:r>
            <a:r>
              <a:rPr lang="hr-HR" b="1" dirty="0" err="1" smtClean="0"/>
              <a:t>tr_nsg</a:t>
            </a:r>
            <a:r>
              <a:rPr lang="hr-HR" b="1" dirty="0" smtClean="0"/>
              <a:t>_ _ sij_ a</a:t>
            </a:r>
          </a:p>
          <a:p>
            <a:r>
              <a:rPr lang="hr-HR" dirty="0"/>
              <a:t>p</a:t>
            </a:r>
            <a:r>
              <a:rPr lang="hr-HR" dirty="0" smtClean="0"/>
              <a:t>otopljeni dijelovi riječnih dolina nazivaju se </a:t>
            </a:r>
            <a:r>
              <a:rPr lang="hr-HR" b="1" dirty="0" smtClean="0"/>
              <a:t>r_ _as_</a:t>
            </a:r>
          </a:p>
          <a:p>
            <a:r>
              <a:rPr lang="hr-HR" dirty="0"/>
              <a:t>d</a:t>
            </a:r>
            <a:r>
              <a:rPr lang="hr-HR" dirty="0" smtClean="0"/>
              <a:t>jelovanje valova na obalu naziva se </a:t>
            </a:r>
            <a:r>
              <a:rPr lang="hr-HR" b="1" dirty="0" err="1" smtClean="0"/>
              <a:t>a_bra_ij</a:t>
            </a:r>
            <a:r>
              <a:rPr lang="hr-HR" b="1" dirty="0" smtClean="0"/>
              <a:t>_</a:t>
            </a:r>
            <a:endParaRPr lang="hr-HR" b="1" dirty="0"/>
          </a:p>
        </p:txBody>
      </p:sp>
      <p:pic>
        <p:nvPicPr>
          <p:cNvPr id="2050" name="Picture 2" descr="Slikovni rezultat za valovi jad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41" y="4284134"/>
            <a:ext cx="3203559" cy="21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142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Obalni reljef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080560"/>
            <a:ext cx="5181600" cy="4351338"/>
          </a:xfrm>
        </p:spPr>
        <p:txBody>
          <a:bodyPr/>
          <a:lstStyle/>
          <a:p>
            <a:r>
              <a:rPr lang="hr-HR" dirty="0" smtClean="0"/>
              <a:t>Strmci – vrlo strme obale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080560"/>
            <a:ext cx="5181600" cy="4351338"/>
          </a:xfrm>
        </p:spPr>
        <p:txBody>
          <a:bodyPr/>
          <a:lstStyle/>
          <a:p>
            <a:r>
              <a:rPr lang="hr-HR" dirty="0" smtClean="0"/>
              <a:t>Žalo – niska, pješčana obala</a:t>
            </a:r>
            <a:endParaRPr lang="hr-HR" dirty="0"/>
          </a:p>
        </p:txBody>
      </p:sp>
      <p:pic>
        <p:nvPicPr>
          <p:cNvPr id="4100" name="Picture 4" descr="https://hrvatski-poslovni-subjekti.com/wp-content/uploads/2018/01/PARK-PRIRODE-TELA%C5%A0%C4%86ICA-Uvala-Tela%C5%A1%C4%87ica-Slano-Jezero-Mir-Strmac-Taljuri%C4%87-Turizam-Na-Dugom-Otoku-DUGI-OTOK-ZADARSKA-%C5%BDUPANIJA-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3" y="1654042"/>
            <a:ext cx="5245254" cy="46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toteka:Bol na Bracu - Zlatni r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b="18555"/>
          <a:stretch/>
        </p:blipFill>
        <p:spPr bwMode="auto">
          <a:xfrm>
            <a:off x="5975596" y="1654042"/>
            <a:ext cx="5694293" cy="46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312334" y="4385733"/>
            <a:ext cx="10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Dugi otok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0092268" y="5062566"/>
            <a:ext cx="13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Bol na Braču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533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/>
                </a:solidFill>
              </a:rPr>
              <a:t>Potraži na geografskoj karti Istre rijeku </a:t>
            </a:r>
            <a:r>
              <a:rPr lang="hr-HR" sz="3200" b="1" dirty="0" smtClean="0">
                <a:solidFill>
                  <a:schemeClr val="accent1"/>
                </a:solidFill>
              </a:rPr>
              <a:t>Rašu</a:t>
            </a:r>
            <a:r>
              <a:rPr lang="hr-HR" sz="3200" dirty="0" smtClean="0">
                <a:solidFill>
                  <a:schemeClr val="accent1"/>
                </a:solidFill>
              </a:rPr>
              <a:t>. Ova rijeka ima potopljeno riječno ušće koje se naziva </a:t>
            </a:r>
            <a:r>
              <a:rPr lang="hr-HR" sz="3200" dirty="0" err="1" smtClean="0">
                <a:solidFill>
                  <a:schemeClr val="accent1"/>
                </a:solidFill>
              </a:rPr>
              <a:t>rijas</a:t>
            </a:r>
            <a:r>
              <a:rPr lang="hr-HR" sz="3200" dirty="0" smtClean="0">
                <a:solidFill>
                  <a:schemeClr val="accent1"/>
                </a:solidFill>
              </a:rPr>
              <a:t>.</a:t>
            </a:r>
            <a:endParaRPr lang="hr-HR" sz="32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Slikovni rezultat za raški zalj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5788"/>
            <a:ext cx="5181600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raški zaljev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8" b="11325"/>
          <a:stretch/>
        </p:blipFill>
        <p:spPr bwMode="auto">
          <a:xfrm>
            <a:off x="6095999" y="1855788"/>
            <a:ext cx="5486401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Ponavljanje 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11933" cy="4351338"/>
          </a:xfrm>
        </p:spPr>
        <p:txBody>
          <a:bodyPr/>
          <a:lstStyle/>
          <a:p>
            <a:r>
              <a:rPr lang="hr-HR" dirty="0" smtClean="0"/>
              <a:t>Navedi uz pomoć atlasa planine Primorske Hrvatske.</a:t>
            </a:r>
          </a:p>
          <a:p>
            <a:r>
              <a:rPr lang="hr-HR" dirty="0" smtClean="0"/>
              <a:t>Navedi uz pomoć atlasa polja u kršu u </a:t>
            </a:r>
            <a:r>
              <a:rPr lang="hr-HR" dirty="0" err="1" smtClean="0"/>
              <a:t>Primoskoj</a:t>
            </a:r>
            <a:r>
              <a:rPr lang="hr-HR" dirty="0" smtClean="0"/>
              <a:t> Hrvatskoj.</a:t>
            </a:r>
          </a:p>
          <a:p>
            <a:r>
              <a:rPr lang="hr-HR" dirty="0" smtClean="0"/>
              <a:t>Kada je nastala današnja obala Jadranskog mora?</a:t>
            </a:r>
          </a:p>
          <a:p>
            <a:r>
              <a:rPr lang="hr-HR" dirty="0" smtClean="0"/>
              <a:t>Što je abrazija?</a:t>
            </a:r>
          </a:p>
          <a:p>
            <a:r>
              <a:rPr lang="hr-HR" dirty="0" smtClean="0"/>
              <a:t>Kako se zove potopljena riječna dolina?</a:t>
            </a:r>
          </a:p>
          <a:p>
            <a:r>
              <a:rPr lang="hr-HR" dirty="0" smtClean="0"/>
              <a:t>Nacrtaj strmac i žalo. </a:t>
            </a:r>
          </a:p>
          <a:p>
            <a:endParaRPr lang="hr-HR" dirty="0"/>
          </a:p>
          <a:p>
            <a:r>
              <a:rPr lang="hr-HR" dirty="0" smtClean="0"/>
              <a:t>Riješi zadatke u radnoj bilježnici za ovu lekciju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94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 ponovo!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1"/>
                </a:solidFill>
              </a:rPr>
              <a:t>Klikni na strelicu!</a:t>
            </a:r>
            <a:endParaRPr lang="hr-HR" sz="2000" dirty="0">
              <a:solidFill>
                <a:schemeClr val="accent1"/>
              </a:solidFill>
            </a:endParaRPr>
          </a:p>
        </p:txBody>
      </p:sp>
      <p:sp>
        <p:nvSpPr>
          <p:cNvPr id="4" name="Strelica zakrivljena ulijevo 3">
            <a:hlinkClick r:id="rId2" action="ppaction://hlinksldjump"/>
          </p:cNvPr>
          <p:cNvSpPr/>
          <p:nvPr/>
        </p:nvSpPr>
        <p:spPr>
          <a:xfrm>
            <a:off x="3633893" y="1933787"/>
            <a:ext cx="2531534" cy="2142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zove reljef koji nastaje otapanjem vapnenca?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9564"/>
          </a:xfrm>
        </p:spPr>
        <p:txBody>
          <a:bodyPr/>
          <a:lstStyle/>
          <a:p>
            <a:r>
              <a:rPr lang="hr-HR" dirty="0" smtClean="0"/>
              <a:t>K _ _ K_      RELJEF</a:t>
            </a:r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838200" y="2709545"/>
            <a:ext cx="10515600" cy="49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KRŠKI RELJEF</a:t>
            </a:r>
            <a:endParaRPr lang="hr-HR" dirty="0"/>
          </a:p>
        </p:txBody>
      </p:sp>
      <p:sp>
        <p:nvSpPr>
          <p:cNvPr id="5" name="Strelica udesno 4"/>
          <p:cNvSpPr/>
          <p:nvPr/>
        </p:nvSpPr>
        <p:spPr>
          <a:xfrm>
            <a:off x="1480457" y="4763589"/>
            <a:ext cx="2325189" cy="957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6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površinske oblike krškog reljefa ubrajamo </a:t>
            </a:r>
            <a:r>
              <a:rPr lang="hr-HR" b="1" dirty="0" smtClean="0"/>
              <a:t>kamenice, škrape, polja u kršu </a:t>
            </a:r>
            <a:r>
              <a:rPr lang="hr-HR" dirty="0" smtClean="0"/>
              <a:t>i 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špilje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ponikve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ponore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1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Točno!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dirty="0" smtClean="0">
                <a:sym typeface="Wingdings" panose="05000000000000000000" pitchFamily="2" charset="2"/>
              </a:rPr>
              <a:t></a:t>
            </a:r>
            <a:endParaRPr lang="hr-HR" sz="5400" dirty="0"/>
          </a:p>
        </p:txBody>
      </p:sp>
      <p:sp>
        <p:nvSpPr>
          <p:cNvPr id="4" name="Strelica udesno 3">
            <a:hlinkClick r:id="rId2" action="ppaction://hlinksldjump"/>
          </p:cNvPr>
          <p:cNvSpPr/>
          <p:nvPr/>
        </p:nvSpPr>
        <p:spPr>
          <a:xfrm>
            <a:off x="4190999" y="2777067"/>
            <a:ext cx="1752600" cy="112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1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 ponovo!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trelica zakrivljena ulijevo 3">
            <a:hlinkClick r:id="rId2" action="ppaction://hlinksldjump"/>
          </p:cNvPr>
          <p:cNvSpPr/>
          <p:nvPr/>
        </p:nvSpPr>
        <p:spPr>
          <a:xfrm>
            <a:off x="4775199" y="2633133"/>
            <a:ext cx="1837267" cy="20204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slika prikazuje škrape? (Klikni na sliku)</a:t>
            </a:r>
            <a:endParaRPr lang="hr-HR" dirty="0"/>
          </a:p>
        </p:txBody>
      </p:sp>
      <p:pic>
        <p:nvPicPr>
          <p:cNvPr id="1026" name="Picture 2" descr="Slikovni rezultat za škrapa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" y="169068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vrtač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35" y="169068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 zakrivljena ulijevo 1">
            <a:hlinkClick r:id="rId2" action="ppaction://hlinksldjump"/>
          </p:cNvPr>
          <p:cNvSpPr/>
          <p:nvPr/>
        </p:nvSpPr>
        <p:spPr>
          <a:xfrm>
            <a:off x="4428067" y="2624667"/>
            <a:ext cx="2294466" cy="2396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58333" y="778933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Pokušaj ponovo!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53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520</Words>
  <Application>Microsoft Office PowerPoint</Application>
  <PresentationFormat>Široki zaslon</PresentationFormat>
  <Paragraphs>79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Tema sustava Office</vt:lpstr>
      <vt:lpstr>Ponovimo  </vt:lpstr>
      <vt:lpstr>PowerPoint prezentacija</vt:lpstr>
      <vt:lpstr>Pokušaj ponovo!</vt:lpstr>
      <vt:lpstr>Kako se zove reljef koji nastaje otapanjem vapnenca?</vt:lpstr>
      <vt:lpstr>U površinske oblike krškog reljefa ubrajamo kamenice, škrape, polja u kršu i ….</vt:lpstr>
      <vt:lpstr>Točno!</vt:lpstr>
      <vt:lpstr>Pokušaj ponovo!</vt:lpstr>
      <vt:lpstr>Koja slika prikazuje škrape? (Klikni na sliku)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Pročitaj u udžbeniku odlomak „Površinski krški oblici” na 84. strani.  </vt:lpstr>
      <vt:lpstr>Igra! </vt:lpstr>
      <vt:lpstr>Polja u kršu:  Imotsko polje (pronađi u atlasu)</vt:lpstr>
      <vt:lpstr>Polja u kršu: Sinjsko u polje (pronađi u atlasu, koja rijeka teče kroz Sinjsko polje?)</vt:lpstr>
      <vt:lpstr>PowerPoint prezentacija</vt:lpstr>
      <vt:lpstr>Obalni reljef i podmorje Jadranskog mora</vt:lpstr>
      <vt:lpstr>Uz pomoć teksta u udžbeniku na str. 85 prepiši i dopuni rečenice:</vt:lpstr>
      <vt:lpstr>Obalni reljef</vt:lpstr>
      <vt:lpstr>Potraži na geografskoj karti Istre rijeku Rašu. Ova rijeka ima potopljeno riječno ušće koje se naziva rijas.</vt:lpstr>
      <vt:lpstr>Ponavljanje 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Korisnik</dc:creator>
  <cp:lastModifiedBy>Korisnik</cp:lastModifiedBy>
  <cp:revision>14</cp:revision>
  <dcterms:created xsi:type="dcterms:W3CDTF">2020-03-15T22:18:58Z</dcterms:created>
  <dcterms:modified xsi:type="dcterms:W3CDTF">2020-03-16T19:59:04Z</dcterms:modified>
</cp:coreProperties>
</file>